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2.xml" ContentType="application/vnd.openxmlformats-officedocument.presentationml.notesSlide+xml"/>
  <Override PartName="/ppt/notesSlides/notesSlide31.xml" ContentType="application/vnd.openxmlformats-officedocument.presentationml.notesSlide+xml"/>
  <Override PartName="/ppt/slides/slide22.xml" ContentType="application/vnd.openxmlformats-officedocument.presentationml.slide+xml"/>
  <Override PartName="/ppt/slides/slide28.xml" ContentType="application/vnd.openxmlformats-officedocument.presentationml.slide+xml"/>
  <Override PartName="/ppt/notesSlides/notesSlide11.xml" ContentType="application/vnd.openxmlformats-officedocument.presentationml.notesSlide+xml"/>
  <Override PartName="/docProps/app.xml" ContentType="application/vnd.openxmlformats-officedocument.extended-properties+xml"/>
  <Override PartName="/ppt/slides/slide30.xml" ContentType="application/vnd.openxmlformats-officedocument.presentationml.slide+xml"/>
  <Override PartName="/ppt/notesSlides/notesSlide9.xml" ContentType="application/vnd.openxmlformats-officedocument.presentationml.notes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notesSlides/notesSlide32.xml" ContentType="application/vnd.openxmlformats-officedocument.presentationml.notesSlide+xml"/>
  <Override PartName="/ppt/notesSlides/notesSlide16.xml" ContentType="application/vnd.openxmlformats-officedocument.presentationml.notesSlide+xml"/>
  <Override PartName="/ppt/slideLayouts/slideLayout3.xml" ContentType="application/vnd.openxmlformats-officedocument.presentationml.slideLayout+xml"/>
  <Override PartName="/ppt/slides/slide21.xml" ContentType="application/vnd.openxmlformats-officedocument.presentationml.slide+xml"/>
  <Override PartName="/ppt/slides/slide23.xml" ContentType="application/vnd.openxmlformats-officedocument.presentationml.slide+xml"/>
  <Override PartName="/ppt/slideLayouts/slideLayout9.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viewProps.xml" ContentType="application/vnd.openxmlformats-officedocument.presentationml.viewProps+xml"/>
  <Override PartName="/ppt/notesSlides/notesSlide15.xml" ContentType="application/vnd.openxmlformats-officedocument.presentationml.notesSlide+xml"/>
  <Override PartName="/ppt/notesSlides/notesSlide4.xml" ContentType="application/vnd.openxmlformats-officedocument.presentationml.notesSlide+xml"/>
  <Override PartName="/ppt/slides/slide13.xml" ContentType="application/vnd.openxmlformats-officedocument.presentationml.slide+xml"/>
  <Override PartName="/ppt/notesSlides/notesSlide23.xml" ContentType="application/vnd.openxmlformats-officedocument.presentationml.notesSlide+xml"/>
  <Override PartName="/ppt/notesSlides/notesSlide17.xml" ContentType="application/vnd.openxmlformats-officedocument.presentationml.notesSlide+xml"/>
  <Override PartName="/ppt/notesSlides/notesSlide35.xml" ContentType="application/vnd.openxmlformats-officedocument.presentationml.notes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13.xml" ContentType="application/vnd.openxmlformats-officedocument.presentationml.notesSlide+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37.xml" ContentType="application/vnd.openxmlformats-officedocument.presentationml.slide+xml"/>
  <Override PartName="/ppt/slides/slide10.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notesSlides/notesSlide18.xml" ContentType="application/vnd.openxmlformats-officedocument.presentationml.notesSlide+xml"/>
  <Default Extension="png" ContentType="image/png"/>
  <Override PartName="/ppt/slides/slide27.xml" ContentType="application/vnd.openxmlformats-officedocument.presentationml.slide+xml"/>
  <Override PartName="/docProps/core.xml" ContentType="application/vnd.openxmlformats-package.core-properties+xml"/>
  <Override PartName="/ppt/slides/slide31.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Override PartName="/ppt/notesSlides/notesSlide39.xml" ContentType="application/vnd.openxmlformats-officedocument.presentationml.notesSlide+xml"/>
  <Override PartName="/ppt/notesSlides/notesSlide24.xml" ContentType="application/vnd.openxmlformats-officedocument.presentationml.notesSlide+xml"/>
  <Override PartName="/ppt/slides/slide19.xml" ContentType="application/vnd.openxmlformats-officedocument.presentationml.slide+xml"/>
  <Override PartName="/ppt/slides/slide12.xml" ContentType="application/vnd.openxmlformats-officedocument.presentationml.slide+xml"/>
  <Override PartName="/ppt/notesSlides/notesSlide2.xml" ContentType="application/vnd.openxmlformats-officedocument.presentationml.notesSlide+xml"/>
  <Override PartName="/ppt/notesSlides/notesSlide14.xml" ContentType="application/vnd.openxmlformats-officedocument.presentationml.notesSlide+xml"/>
  <Override PartName="/ppt/notesSlides/notesSlide28.xml" ContentType="application/vnd.openxmlformats-officedocument.presentationml.notesSlide+xml"/>
  <Override PartName="/ppt/theme/theme2.xml" ContentType="application/vnd.openxmlformats-officedocument.theme+xml"/>
  <Override PartName="/ppt/notesSlides/notesSlide27.xml" ContentType="application/vnd.openxmlformats-officedocument.presentationml.notesSlide+xml"/>
  <Override PartName="/ppt/slides/slide2.xml" ContentType="application/vnd.openxmlformats-officedocument.presentationml.slide+xml"/>
  <Override PartName="/ppt/notesSlides/notesSlide25.xml" ContentType="application/vnd.openxmlformats-officedocument.presentationml.notesSlide+xml"/>
  <Override PartName="/ppt/slides/slide35.xml" ContentType="application/vnd.openxmlformats-officedocument.presentationml.slide+xml"/>
  <Override PartName="/ppt/notesSlides/notesSlide40.xml" ContentType="application/vnd.openxmlformats-officedocument.presentationml.notesSlide+xml"/>
  <Override PartName="/ppt/notesSlides/notesSlide34.xml" ContentType="application/vnd.openxmlformats-officedocument.presentationml.notesSlide+xml"/>
  <Override PartName="/ppt/notesSlides/notesSlide38.xml" ContentType="application/vnd.openxmlformats-officedocument.presentationml.notesSlide+xml"/>
  <Override PartName="/ppt/notesSlides/notesSlide21.xml" ContentType="application/vnd.openxmlformats-officedocument.presentationml.notesSlide+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notesSlides/notesSlide29.xml" ContentType="application/vnd.openxmlformats-officedocument.presentationml.notesSlide+xml"/>
  <Override PartName="/ppt/notesSlides/notesSlide36.xml" ContentType="application/vnd.openxmlformats-officedocument.presentationml.notesSlide+xml"/>
  <Default Extension="xml" ContentType="application/xml"/>
  <Override PartName="/ppt/slides/slide26.xml" ContentType="application/vnd.openxmlformats-officedocument.presentationml.slide+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slides/slide25.xml" ContentType="application/vnd.openxmlformats-officedocument.presentationml.slide+xml"/>
  <Override PartName="/ppt/notesSlides/notesSlide19.xml" ContentType="application/vnd.openxmlformats-officedocument.presentationml.notesSlide+xml"/>
  <Override PartName="/ppt/slides/slide14.xml" ContentType="application/vnd.openxmlformats-officedocument.presentationml.slide+xml"/>
  <Override PartName="/ppt/slides/slide40.xml" ContentType="application/vnd.openxmlformats-officedocument.presentationml.slide+xml"/>
  <Override PartName="/ppt/slides/slide34.xml" ContentType="application/vnd.openxmlformats-officedocument.presentationml.slide+xml"/>
  <Override PartName="/ppt/notesSlides/notesSlide26.xml" ContentType="application/vnd.openxmlformats-officedocument.presentationml.notesSlide+xml"/>
  <Override PartName="/ppt/notesSlides/notesSlide12.xml" ContentType="application/vnd.openxmlformats-officedocument.presentationml.notesSlide+xml"/>
  <Override PartName="/ppt/notesSlides/notesSlide37.xml" ContentType="application/vnd.openxmlformats-officedocument.presentationml.notesSlide+xml"/>
  <Override PartName="/ppt/notesSlides/notesSlide5.xml" ContentType="application/vnd.openxmlformats-officedocument.presentationml.notesSlide+xml"/>
  <Override PartName="/ppt/slideLayouts/slideLayout1.xml" ContentType="application/vnd.openxmlformats-officedocument.presentationml.slideLayout+xml"/>
  <Override PartName="/ppt/theme/theme1.xml" ContentType="application/vnd.openxmlformats-officedocument.theme+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33.xml" ContentType="application/vnd.openxmlformats-officedocument.presentationml.notesSlide+xml"/>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ppt/slides/slide8.xml" ContentType="application/vnd.openxmlformats-officedocument.presentationml.slide+xml"/>
  <Override PartName="/ppt/slides/slide15.xml" ContentType="application/vnd.openxmlformats-officedocument.presentationml.slide+xml"/>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notesSlides/notesSlide30.xml" ContentType="application/vnd.openxmlformats-officedocument.presentationml.notes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notesSlides/notesSlide20.xml" ContentType="application/vnd.openxmlformats-officedocument.presentationml.notes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42"/>
  </p:notesMasterIdLst>
  <p:sldIdLst>
    <p:sldId id="256" r:id="rId2"/>
    <p:sldId id="257" r:id="rId3"/>
    <p:sldId id="279" r:id="rId4"/>
    <p:sldId id="258" r:id="rId5"/>
    <p:sldId id="259" r:id="rId6"/>
    <p:sldId id="263" r:id="rId7"/>
    <p:sldId id="265" r:id="rId8"/>
    <p:sldId id="266" r:id="rId9"/>
    <p:sldId id="267" r:id="rId10"/>
    <p:sldId id="268" r:id="rId11"/>
    <p:sldId id="269" r:id="rId12"/>
    <p:sldId id="270" r:id="rId13"/>
    <p:sldId id="271" r:id="rId14"/>
    <p:sldId id="272" r:id="rId15"/>
    <p:sldId id="280" r:id="rId16"/>
    <p:sldId id="281" r:id="rId17"/>
    <p:sldId id="283" r:id="rId18"/>
    <p:sldId id="282" r:id="rId19"/>
    <p:sldId id="284" r:id="rId20"/>
    <p:sldId id="285" r:id="rId21"/>
    <p:sldId id="286" r:id="rId22"/>
    <p:sldId id="287" r:id="rId23"/>
    <p:sldId id="288" r:id="rId24"/>
    <p:sldId id="289" r:id="rId25"/>
    <p:sldId id="290" r:id="rId26"/>
    <p:sldId id="291" r:id="rId27"/>
    <p:sldId id="293" r:id="rId28"/>
    <p:sldId id="294" r:id="rId29"/>
    <p:sldId id="295" r:id="rId30"/>
    <p:sldId id="296" r:id="rId31"/>
    <p:sldId id="297" r:id="rId32"/>
    <p:sldId id="273" r:id="rId33"/>
    <p:sldId id="298" r:id="rId34"/>
    <p:sldId id="304" r:id="rId35"/>
    <p:sldId id="292" r:id="rId36"/>
    <p:sldId id="299" r:id="rId37"/>
    <p:sldId id="300" r:id="rId38"/>
    <p:sldId id="301" r:id="rId39"/>
    <p:sldId id="302" r:id="rId40"/>
    <p:sldId id="303" r:id="rId4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86313" autoAdjust="0"/>
  </p:normalViewPr>
  <p:slideViewPr>
    <p:cSldViewPr snapToGrid="0" snapToObjects="1">
      <p:cViewPr>
        <p:scale>
          <a:sx n="100" d="100"/>
          <a:sy n="100" d="100"/>
        </p:scale>
        <p:origin x="-856" y="-21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35" Type="http://schemas.openxmlformats.org/officeDocument/2006/relationships/slide" Target="slides/slide34.xml"/><Relationship Id="rId31" Type="http://schemas.openxmlformats.org/officeDocument/2006/relationships/slide" Target="slides/slide30.xml"/><Relationship Id="rId34" Type="http://schemas.openxmlformats.org/officeDocument/2006/relationships/slide" Target="slides/slide33.xml"/><Relationship Id="rId39" Type="http://schemas.openxmlformats.org/officeDocument/2006/relationships/slide" Target="slides/slide38.xml"/><Relationship Id="rId40" Type="http://schemas.openxmlformats.org/officeDocument/2006/relationships/slide" Target="slides/slide39.xml"/><Relationship Id="rId7" Type="http://schemas.openxmlformats.org/officeDocument/2006/relationships/slide" Target="slides/slide6.xml"/><Relationship Id="rId36" Type="http://schemas.openxmlformats.org/officeDocument/2006/relationships/slide" Target="slides/slide35.xml"/><Relationship Id="rId43" Type="http://schemas.openxmlformats.org/officeDocument/2006/relationships/printerSettings" Target="printerSettings/printerSettings1.bin"/><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47" Type="http://schemas.openxmlformats.org/officeDocument/2006/relationships/tableStyles" Target="tableStyle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slide" Target="slides/slide36.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viewProps" Target="viewProps.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42" Type="http://schemas.openxmlformats.org/officeDocument/2006/relationships/notesMaster" Target="notesMasters/notesMaster1.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44" Type="http://schemas.openxmlformats.org/officeDocument/2006/relationships/presProps" Target="presProps.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2A879-AA5A-9C46-B605-C382ACD84EC3}" type="datetimeFigureOut">
              <a:rPr lang="en-US" smtClean="0"/>
              <a:pPr/>
              <a:t>3/6/11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06E6E3-0CF7-3F4D-B36C-57276BD6163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Chapman, D., &amp; Davis, M. (2010). Climate change: past, present, and future. </a:t>
            </a:r>
            <a:r>
              <a:rPr lang="en-US" sz="1200" i="1" kern="1200" dirty="0" smtClean="0">
                <a:solidFill>
                  <a:schemeClr val="tx1"/>
                </a:solidFill>
                <a:latin typeface="+mn-lt"/>
                <a:ea typeface="+mn-ea"/>
                <a:cs typeface="+mn-cs"/>
              </a:rPr>
              <a:t>EOS, Transactions, American Physical Union, 91(37), 325–332.</a:t>
            </a:r>
          </a:p>
          <a:p>
            <a:endParaRPr lang="en-US" sz="1200" i="1"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Synopsis: Temperature</a:t>
            </a:r>
            <a:r>
              <a:rPr lang="en-US" sz="1200" kern="1200" baseline="0" dirty="0" smtClean="0">
                <a:solidFill>
                  <a:schemeClr val="tx1"/>
                </a:solidFill>
                <a:latin typeface="+mn-lt"/>
                <a:ea typeface="+mn-ea"/>
                <a:cs typeface="+mn-cs"/>
              </a:rPr>
              <a:t> records</a:t>
            </a:r>
            <a:r>
              <a:rPr lang="en-US" sz="1200" kern="1200" dirty="0" smtClean="0">
                <a:solidFill>
                  <a:schemeClr val="tx1"/>
                </a:solidFill>
                <a:latin typeface="+mn-lt"/>
                <a:ea typeface="+mn-ea"/>
                <a:cs typeface="+mn-cs"/>
              </a:rPr>
              <a:t> from a wide variety of geographically diverse proxies show a consistent picture of our warming world.</a:t>
            </a:r>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In Slideshow mode, click the name of any dataset to jump to a slide of information and the citation for that reference.</a:t>
            </a:r>
            <a:endParaRPr lang="en-US" dirty="0" smtClean="0"/>
          </a:p>
          <a:p>
            <a:endParaRPr lang="en-US" sz="1200" b="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In Slideshow mode, click the name of any dataset to jump to a slide of information and the citation for that reference.</a:t>
            </a:r>
            <a:endParaRPr lang="en-US" dirty="0" smtClean="0"/>
          </a:p>
          <a:p>
            <a:endParaRPr lang="en-US" sz="1200" b="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B06E6E3-0CF7-3F4D-B36C-57276BD61639}"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In Slideshow mode, click the name of any dataset to jump to a slide of information and the citation for that reference.</a:t>
            </a:r>
            <a:endParaRPr lang="en-US" dirty="0" smtClean="0"/>
          </a:p>
          <a:p>
            <a:endParaRPr lang="en-US" sz="1200" b="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B06E6E3-0CF7-3F4D-B36C-57276BD61639}"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In Slideshow mode, click the name of any dataset to jump to a slide of information and the citation for that reference.</a:t>
            </a:r>
            <a:endParaRPr lang="en-US" dirty="0" smtClean="0"/>
          </a:p>
          <a:p>
            <a:endParaRPr lang="en-US" sz="1200" b="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In Slideshow mode, click the name of any dataset to jump to a slide of information and the citation for that reference.</a:t>
            </a:r>
            <a:endParaRPr lang="en-US" dirty="0" smtClean="0"/>
          </a:p>
          <a:p>
            <a:endParaRPr lang="en-US" sz="1200" b="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smtClean="0"/>
              <a:t>From 1850 through the present, systematic measurements of temperature can be compiled</a:t>
            </a:r>
            <a:r>
              <a:rPr lang="en-US" baseline="0" dirty="0" smtClean="0"/>
              <a:t> to estimate annual values for average global temperature.</a:t>
            </a:r>
            <a:endParaRPr lang="en-US" baseline="0" dirty="0" smtClean="0"/>
          </a:p>
          <a:p>
            <a:endParaRPr lang="en-US" baseline="0" dirty="0" smtClean="0"/>
          </a:p>
          <a:p>
            <a:r>
              <a:rPr lang="en-US" baseline="0" dirty="0" smtClean="0"/>
              <a:t>In </a:t>
            </a:r>
            <a:r>
              <a:rPr lang="en-US" baseline="0" dirty="0" smtClean="0"/>
              <a:t>Slideshow mode, click the name of any dataset to jump to a slide of information and the citation for that reference.</a:t>
            </a:r>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kern="1200" dirty="0" smtClean="0">
                <a:solidFill>
                  <a:schemeClr val="tx1"/>
                </a:solidFill>
                <a:latin typeface="+mn-lt"/>
                <a:ea typeface="+mn-ea"/>
                <a:cs typeface="+mn-cs"/>
              </a:rPr>
              <a:t>All proxy records are smoothed to reflect variation on the scale of decades or longer.</a:t>
            </a:r>
            <a:endParaRPr lang="en-US" sz="1200" b="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In </a:t>
            </a:r>
            <a:r>
              <a:rPr lang="en-US" baseline="0" dirty="0" smtClean="0"/>
              <a:t>Slideshow mode, click the name of any dataset to jump to a slide of information and the citation for that reference.</a:t>
            </a:r>
            <a:endParaRPr lang="en-US" dirty="0" smtClean="0"/>
          </a:p>
          <a:p>
            <a:endParaRPr lang="en-US" sz="1200" b="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B06E6E3-0CF7-3F4D-B36C-57276BD61639}"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40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kern="1200" dirty="0" smtClean="0">
                <a:solidFill>
                  <a:schemeClr val="tx1"/>
                </a:solidFill>
                <a:latin typeface="+mn-lt"/>
                <a:ea typeface="+mn-ea"/>
                <a:cs typeface="+mn-cs"/>
              </a:rPr>
              <a:t>All proxy records are smoothed to reflect variation on the scale of decades or longer.</a:t>
            </a:r>
            <a:endParaRPr lang="en-US" sz="1200" b="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In </a:t>
            </a:r>
            <a:r>
              <a:rPr lang="en-US" baseline="0" dirty="0" smtClean="0"/>
              <a:t>Slideshow mode, click the name of any dataset to jump to a slide of information and the citation for that reference.</a:t>
            </a:r>
            <a:endParaRPr lang="en-US" dirty="0" smtClean="0"/>
          </a:p>
          <a:p>
            <a:endParaRPr lang="en-US" sz="1200" b="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B06E6E3-0CF7-3F4D-B36C-57276BD61639}"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kern="1200" dirty="0" smtClean="0">
                <a:solidFill>
                  <a:schemeClr val="tx1"/>
                </a:solidFill>
                <a:latin typeface="+mn-lt"/>
                <a:ea typeface="+mn-ea"/>
                <a:cs typeface="+mn-cs"/>
              </a:rPr>
              <a:t>All proxy records are smoothed to reflect variation on the scale of decades or longer.</a:t>
            </a:r>
            <a:endParaRPr lang="en-US" sz="1200" b="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In </a:t>
            </a:r>
            <a:r>
              <a:rPr lang="en-US" baseline="0" dirty="0" smtClean="0"/>
              <a:t>Slideshow mode, click the name of any dataset to jump to a slide of information and the citation for that reference.</a:t>
            </a:r>
            <a:endParaRPr lang="en-US" dirty="0" smtClean="0"/>
          </a:p>
          <a:p>
            <a:endParaRPr lang="en-US" sz="1200" b="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B06E6E3-0CF7-3F4D-B36C-57276BD61639}"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kern="1200" dirty="0" smtClean="0">
                <a:solidFill>
                  <a:schemeClr val="tx1"/>
                </a:solidFill>
                <a:latin typeface="+mn-lt"/>
                <a:ea typeface="+mn-ea"/>
                <a:cs typeface="+mn-cs"/>
              </a:rPr>
              <a:t>All proxy records are smoothed to reflect variation on the scale of decades or longer.</a:t>
            </a:r>
            <a:endParaRPr lang="en-US" sz="1200" b="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In </a:t>
            </a:r>
            <a:r>
              <a:rPr lang="en-US" baseline="0" dirty="0" smtClean="0"/>
              <a:t>Slideshow mode, click the name of any dataset to jump to a slide of information and the citation for that reference.</a:t>
            </a:r>
            <a:endParaRPr lang="en-US" dirty="0" smtClean="0"/>
          </a:p>
          <a:p>
            <a:endParaRPr lang="en-US" sz="1200" b="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In Slideshow mode, click the name of any dataset to jump to a slide of information and the citation for that reference.</a:t>
            </a:r>
            <a:endParaRPr lang="en-US" dirty="0" smtClean="0"/>
          </a:p>
          <a:p>
            <a:endParaRPr lang="en-US" sz="1200" b="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In Slideshow mode, click the name of any dataset to jump to a slide of information and the citation for that reference.</a:t>
            </a:r>
            <a:endParaRPr lang="en-US" dirty="0" smtClean="0"/>
          </a:p>
          <a:p>
            <a:endParaRPr lang="en-US" sz="1200" b="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B06E6E3-0CF7-3F4D-B36C-57276BD61639}"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0E39CEB-FC3A-2E42-AB37-CAF429FA0825}" type="datetimeFigureOut">
              <a:rPr lang="en-US" smtClean="0"/>
              <a:pPr/>
              <a:t>3/6/11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8787BD-4CCB-1146-90E7-8571E8CB6D0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E39CEB-FC3A-2E42-AB37-CAF429FA0825}" type="datetimeFigureOut">
              <a:rPr lang="en-US" smtClean="0"/>
              <a:pPr/>
              <a:t>3/6/11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8787BD-4CCB-1146-90E7-8571E8CB6D0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E39CEB-FC3A-2E42-AB37-CAF429FA0825}" type="datetimeFigureOut">
              <a:rPr lang="en-US" smtClean="0"/>
              <a:pPr/>
              <a:t>3/6/11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8787BD-4CCB-1146-90E7-8571E8CB6D0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E39CEB-FC3A-2E42-AB37-CAF429FA0825}" type="datetimeFigureOut">
              <a:rPr lang="en-US" smtClean="0"/>
              <a:pPr/>
              <a:t>3/6/11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8787BD-4CCB-1146-90E7-8571E8CB6D0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E39CEB-FC3A-2E42-AB37-CAF429FA0825}" type="datetimeFigureOut">
              <a:rPr lang="en-US" smtClean="0"/>
              <a:pPr/>
              <a:t>3/6/11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8787BD-4CCB-1146-90E7-8571E8CB6D0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0E39CEB-FC3A-2E42-AB37-CAF429FA0825}" type="datetimeFigureOut">
              <a:rPr lang="en-US" smtClean="0"/>
              <a:pPr/>
              <a:t>3/6/11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8787BD-4CCB-1146-90E7-8571E8CB6D0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0E39CEB-FC3A-2E42-AB37-CAF429FA0825}" type="datetimeFigureOut">
              <a:rPr lang="en-US" smtClean="0"/>
              <a:pPr/>
              <a:t>3/6/11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8787BD-4CCB-1146-90E7-8571E8CB6D0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0E39CEB-FC3A-2E42-AB37-CAF429FA0825}" type="datetimeFigureOut">
              <a:rPr lang="en-US" smtClean="0"/>
              <a:pPr/>
              <a:t>3/6/11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8787BD-4CCB-1146-90E7-8571E8CB6D0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E39CEB-FC3A-2E42-AB37-CAF429FA0825}" type="datetimeFigureOut">
              <a:rPr lang="en-US" smtClean="0"/>
              <a:pPr/>
              <a:t>3/6/11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8787BD-4CCB-1146-90E7-8571E8CB6D0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E39CEB-FC3A-2E42-AB37-CAF429FA0825}" type="datetimeFigureOut">
              <a:rPr lang="en-US" smtClean="0"/>
              <a:pPr/>
              <a:t>3/6/11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8787BD-4CCB-1146-90E7-8571E8CB6D0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E39CEB-FC3A-2E42-AB37-CAF429FA0825}" type="datetimeFigureOut">
              <a:rPr lang="en-US" smtClean="0"/>
              <a:pPr/>
              <a:t>3/6/11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8787BD-4CCB-1146-90E7-8571E8CB6D0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E39CEB-FC3A-2E42-AB37-CAF429FA0825}" type="datetimeFigureOut">
              <a:rPr lang="en-US" smtClean="0"/>
              <a:pPr/>
              <a:t>3/6/11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8787BD-4CCB-1146-90E7-8571E8CB6D0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slide" Target="slide18.xml"/><Relationship Id="rId4" Type="http://schemas.openxmlformats.org/officeDocument/2006/relationships/image" Target="../media/image3.png"/><Relationship Id="rId10" Type="http://schemas.openxmlformats.org/officeDocument/2006/relationships/slide" Target="slide20.xml"/><Relationship Id="rId5" Type="http://schemas.openxmlformats.org/officeDocument/2006/relationships/slide" Target="slide15.xml"/><Relationship Id="rId7" Type="http://schemas.openxmlformats.org/officeDocument/2006/relationships/slide" Target="slide17.xml"/><Relationship Id="rId11" Type="http://schemas.openxmlformats.org/officeDocument/2006/relationships/slide" Target="slide21.xml"/><Relationship Id="rId12" Type="http://schemas.openxmlformats.org/officeDocument/2006/relationships/slide" Target="slide22.xml"/><Relationship Id="rId1" Type="http://schemas.openxmlformats.org/officeDocument/2006/relationships/slideLayout" Target="../slideLayouts/slideLayout2.xml"/><Relationship Id="rId2" Type="http://schemas.openxmlformats.org/officeDocument/2006/relationships/notesSlide" Target="../notesSlides/notesSlide10.xml"/><Relationship Id="rId9" Type="http://schemas.openxmlformats.org/officeDocument/2006/relationships/slide" Target="slide19.xml"/><Relationship Id="rId3" Type="http://schemas.openxmlformats.org/officeDocument/2006/relationships/image" Target="../media/image10.png"/><Relationship Id="rId6" Type="http://schemas.openxmlformats.org/officeDocument/2006/relationships/slide" Target="slide16.xml"/></Relationships>
</file>

<file path=ppt/slides/_rels/slide11.xml.rels><?xml version="1.0" encoding="UTF-8" standalone="yes"?>
<Relationships xmlns="http://schemas.openxmlformats.org/package/2006/relationships"><Relationship Id="rId4" Type="http://schemas.openxmlformats.org/officeDocument/2006/relationships/image" Target="../media/image3.png"/><Relationship Id="rId7" Type="http://schemas.openxmlformats.org/officeDocument/2006/relationships/slide" Target="slide17.xml"/><Relationship Id="rId11" Type="http://schemas.openxmlformats.org/officeDocument/2006/relationships/slide" Target="slide21.xml"/><Relationship Id="rId1" Type="http://schemas.openxmlformats.org/officeDocument/2006/relationships/slideLayout" Target="../slideLayouts/slideLayout2.xml"/><Relationship Id="rId6" Type="http://schemas.openxmlformats.org/officeDocument/2006/relationships/slide" Target="slide16.xml"/><Relationship Id="rId8" Type="http://schemas.openxmlformats.org/officeDocument/2006/relationships/slide" Target="slide18.xml"/><Relationship Id="rId13" Type="http://schemas.openxmlformats.org/officeDocument/2006/relationships/slide" Target="slide23.xml"/><Relationship Id="rId10" Type="http://schemas.openxmlformats.org/officeDocument/2006/relationships/slide" Target="slide20.xml"/><Relationship Id="rId5" Type="http://schemas.openxmlformats.org/officeDocument/2006/relationships/slide" Target="slide15.xml"/><Relationship Id="rId12" Type="http://schemas.openxmlformats.org/officeDocument/2006/relationships/slide" Target="slide22.xml"/><Relationship Id="rId2" Type="http://schemas.openxmlformats.org/officeDocument/2006/relationships/notesSlide" Target="../notesSlides/notesSlide11.xml"/><Relationship Id="rId9" Type="http://schemas.openxmlformats.org/officeDocument/2006/relationships/slide" Target="slide19.xm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4" Type="http://schemas.openxmlformats.org/officeDocument/2006/relationships/slide" Target="slide24.xml"/><Relationship Id="rId4" Type="http://schemas.openxmlformats.org/officeDocument/2006/relationships/image" Target="../media/image3.png"/><Relationship Id="rId7" Type="http://schemas.openxmlformats.org/officeDocument/2006/relationships/slide" Target="slide17.xml"/><Relationship Id="rId11" Type="http://schemas.openxmlformats.org/officeDocument/2006/relationships/slide" Target="slide21.xml"/><Relationship Id="rId1" Type="http://schemas.openxmlformats.org/officeDocument/2006/relationships/slideLayout" Target="../slideLayouts/slideLayout2.xml"/><Relationship Id="rId6" Type="http://schemas.openxmlformats.org/officeDocument/2006/relationships/slide" Target="slide16.xml"/><Relationship Id="rId8" Type="http://schemas.openxmlformats.org/officeDocument/2006/relationships/slide" Target="slide18.xml"/><Relationship Id="rId13" Type="http://schemas.openxmlformats.org/officeDocument/2006/relationships/slide" Target="slide23.xml"/><Relationship Id="rId10" Type="http://schemas.openxmlformats.org/officeDocument/2006/relationships/slide" Target="slide20.xml"/><Relationship Id="rId5" Type="http://schemas.openxmlformats.org/officeDocument/2006/relationships/slide" Target="slide15.xml"/><Relationship Id="rId12" Type="http://schemas.openxmlformats.org/officeDocument/2006/relationships/slide" Target="slide22.xml"/><Relationship Id="rId2" Type="http://schemas.openxmlformats.org/officeDocument/2006/relationships/notesSlide" Target="../notesSlides/notesSlide12.xml"/><Relationship Id="rId9" Type="http://schemas.openxmlformats.org/officeDocument/2006/relationships/slide" Target="slide19.xml"/><Relationship Id="rId3" Type="http://schemas.openxmlformats.org/officeDocument/2006/relationships/image" Target="../media/image12.png"/></Relationships>
</file>

<file path=ppt/slides/_rels/slide13.xml.rels><?xml version="1.0" encoding="UTF-8" standalone="yes"?>
<Relationships xmlns="http://schemas.openxmlformats.org/package/2006/relationships"><Relationship Id="rId14" Type="http://schemas.openxmlformats.org/officeDocument/2006/relationships/slide" Target="slide24.xml"/><Relationship Id="rId4" Type="http://schemas.openxmlformats.org/officeDocument/2006/relationships/image" Target="../media/image3.png"/><Relationship Id="rId7" Type="http://schemas.openxmlformats.org/officeDocument/2006/relationships/slide" Target="slide17.xml"/><Relationship Id="rId11" Type="http://schemas.openxmlformats.org/officeDocument/2006/relationships/slide" Target="slide21.xml"/><Relationship Id="rId1" Type="http://schemas.openxmlformats.org/officeDocument/2006/relationships/slideLayout" Target="../slideLayouts/slideLayout2.xml"/><Relationship Id="rId6" Type="http://schemas.openxmlformats.org/officeDocument/2006/relationships/slide" Target="slide16.xml"/><Relationship Id="rId8" Type="http://schemas.openxmlformats.org/officeDocument/2006/relationships/slide" Target="slide18.xml"/><Relationship Id="rId13" Type="http://schemas.openxmlformats.org/officeDocument/2006/relationships/slide" Target="slide23.xml"/><Relationship Id="rId10" Type="http://schemas.openxmlformats.org/officeDocument/2006/relationships/slide" Target="slide20.xml"/><Relationship Id="rId5" Type="http://schemas.openxmlformats.org/officeDocument/2006/relationships/slide" Target="slide15.xml"/><Relationship Id="rId15" Type="http://schemas.openxmlformats.org/officeDocument/2006/relationships/slide" Target="slide25.xml"/><Relationship Id="rId12" Type="http://schemas.openxmlformats.org/officeDocument/2006/relationships/slide" Target="slide22.xml"/><Relationship Id="rId2" Type="http://schemas.openxmlformats.org/officeDocument/2006/relationships/notesSlide" Target="../notesSlides/notesSlide13.xml"/><Relationship Id="rId9" Type="http://schemas.openxmlformats.org/officeDocument/2006/relationships/slide" Target="slide19.xml"/><Relationship Id="rId3" Type="http://schemas.openxmlformats.org/officeDocument/2006/relationships/image" Target="../media/image13.png"/></Relationships>
</file>

<file path=ppt/slides/_rels/slide14.xml.rels><?xml version="1.0" encoding="UTF-8" standalone="yes"?>
<Relationships xmlns="http://schemas.openxmlformats.org/package/2006/relationships"><Relationship Id="rId14" Type="http://schemas.openxmlformats.org/officeDocument/2006/relationships/slide" Target="slide24.xml"/><Relationship Id="rId4" Type="http://schemas.openxmlformats.org/officeDocument/2006/relationships/image" Target="../media/image3.png"/><Relationship Id="rId7" Type="http://schemas.openxmlformats.org/officeDocument/2006/relationships/slide" Target="slide17.xml"/><Relationship Id="rId11" Type="http://schemas.openxmlformats.org/officeDocument/2006/relationships/slide" Target="slide21.xml"/><Relationship Id="rId1" Type="http://schemas.openxmlformats.org/officeDocument/2006/relationships/slideLayout" Target="../slideLayouts/slideLayout2.xml"/><Relationship Id="rId6" Type="http://schemas.openxmlformats.org/officeDocument/2006/relationships/slide" Target="slide16.xml"/><Relationship Id="rId16" Type="http://schemas.openxmlformats.org/officeDocument/2006/relationships/slide" Target="slide26.xml"/><Relationship Id="rId8" Type="http://schemas.openxmlformats.org/officeDocument/2006/relationships/slide" Target="slide18.xml"/><Relationship Id="rId13" Type="http://schemas.openxmlformats.org/officeDocument/2006/relationships/slide" Target="slide23.xml"/><Relationship Id="rId10" Type="http://schemas.openxmlformats.org/officeDocument/2006/relationships/slide" Target="slide20.xml"/><Relationship Id="rId5" Type="http://schemas.openxmlformats.org/officeDocument/2006/relationships/slide" Target="slide15.xml"/><Relationship Id="rId15" Type="http://schemas.openxmlformats.org/officeDocument/2006/relationships/slide" Target="slide25.xml"/><Relationship Id="rId12" Type="http://schemas.openxmlformats.org/officeDocument/2006/relationships/slide" Target="slide22.xml"/><Relationship Id="rId17" Type="http://schemas.openxmlformats.org/officeDocument/2006/relationships/slide" Target="slide32.xml"/><Relationship Id="rId2" Type="http://schemas.openxmlformats.org/officeDocument/2006/relationships/notesSlide" Target="../notesSlides/notesSlide14.xml"/><Relationship Id="rId9" Type="http://schemas.openxmlformats.org/officeDocument/2006/relationships/slide" Target="slide19.xml"/><Relationship Id="rId3"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slide" Target="slide4.xml"/><Relationship Id="rId4" Type="http://schemas.openxmlformats.org/officeDocument/2006/relationships/slide" Target="slide28.xml"/><Relationship Id="rId5" Type="http://schemas.openxmlformats.org/officeDocument/2006/relationships/slide" Target="slide29.xml"/><Relationship Id="rId7" Type="http://schemas.openxmlformats.org/officeDocument/2006/relationships/slide" Target="slide31.xml"/><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slide" Target="slide27.xml"/><Relationship Id="rId6" Type="http://schemas.openxmlformats.org/officeDocument/2006/relationships/slide" Target="slide30.xml"/></Relationships>
</file>

<file path=ppt/slides/_rels/slide17.xml.rels><?xml version="1.0" encoding="UTF-8" standalone="yes"?>
<Relationships xmlns="http://schemas.openxmlformats.org/package/2006/relationships"><Relationship Id="rId8" Type="http://schemas.openxmlformats.org/officeDocument/2006/relationships/slide" Target="slide5.xml"/><Relationship Id="rId4" Type="http://schemas.openxmlformats.org/officeDocument/2006/relationships/slide" Target="slide28.xml"/><Relationship Id="rId5" Type="http://schemas.openxmlformats.org/officeDocument/2006/relationships/slide" Target="slide29.xml"/><Relationship Id="rId7" Type="http://schemas.openxmlformats.org/officeDocument/2006/relationships/slide" Target="slide31.xml"/><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slide" Target="slide27.xml"/><Relationship Id="rId6" Type="http://schemas.openxmlformats.org/officeDocument/2006/relationships/slide" Target="slide30.xml"/></Relationships>
</file>

<file path=ppt/slides/_rels/slide18.xml.rels><?xml version="1.0" encoding="UTF-8" standalone="yes"?>
<Relationships xmlns="http://schemas.openxmlformats.org/package/2006/relationships"><Relationship Id="rId8" Type="http://schemas.openxmlformats.org/officeDocument/2006/relationships/slide" Target="slide6.xml"/><Relationship Id="rId4" Type="http://schemas.openxmlformats.org/officeDocument/2006/relationships/slide" Target="slide28.xml"/><Relationship Id="rId5" Type="http://schemas.openxmlformats.org/officeDocument/2006/relationships/slide" Target="slide29.xml"/><Relationship Id="rId7" Type="http://schemas.openxmlformats.org/officeDocument/2006/relationships/slide" Target="slide31.xml"/><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slide" Target="slide27.xml"/><Relationship Id="rId6" Type="http://schemas.openxmlformats.org/officeDocument/2006/relationships/slide" Target="slide30.xml"/></Relationships>
</file>

<file path=ppt/slides/_rels/slide19.xml.rels><?xml version="1.0" encoding="UTF-8" standalone="yes"?>
<Relationships xmlns="http://schemas.openxmlformats.org/package/2006/relationships"><Relationship Id="rId8" Type="http://schemas.openxmlformats.org/officeDocument/2006/relationships/slide" Target="slide7.xml"/><Relationship Id="rId4" Type="http://schemas.openxmlformats.org/officeDocument/2006/relationships/slide" Target="slide28.xml"/><Relationship Id="rId5" Type="http://schemas.openxmlformats.org/officeDocument/2006/relationships/slide" Target="slide29.xml"/><Relationship Id="rId7" Type="http://schemas.openxmlformats.org/officeDocument/2006/relationships/slide" Target="slide31.xml"/><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slide" Target="slide27.xml"/><Relationship Id="rId6" Type="http://schemas.openxmlformats.org/officeDocument/2006/relationships/slide" Target="slide3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3" Type="http://schemas.openxmlformats.org/officeDocument/2006/relationships/slide" Target="slide3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 Id="rId5" Type="http://schemas.openxmlformats.org/officeDocument/2006/relationships/slide" Target="slide1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3" Type="http://schemas.openxmlformats.org/officeDocument/2006/relationships/image" Target="../media/image1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3" Type="http://schemas.openxmlformats.org/officeDocument/2006/relationships/image" Target="../media/image1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3" Type="http://schemas.openxmlformats.org/officeDocument/2006/relationships/image" Target="../media/image1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3" Type="http://schemas.openxmlformats.org/officeDocument/2006/relationships/image" Target="../media/image1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3" Type="http://schemas.openxmlformats.org/officeDocument/2006/relationships/image" Target="../media/image1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3" Type="http://schemas.openxmlformats.org/officeDocument/2006/relationships/image" Target="../media/image2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3" Type="http://schemas.openxmlformats.org/officeDocument/2006/relationships/image" Target="../media/image2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6" Type="http://schemas.openxmlformats.org/officeDocument/2006/relationships/slide" Target="slide16.xml"/><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png"/><Relationship Id="rId5" Type="http://schemas.openxmlformats.org/officeDocument/2006/relationships/slide" Target="slide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3" Type="http://schemas.openxmlformats.org/officeDocument/2006/relationships/image" Target="../media/image2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4" Type="http://schemas.openxmlformats.org/officeDocument/2006/relationships/image" Target="../media/image3.png"/><Relationship Id="rId5" Type="http://schemas.openxmlformats.org/officeDocument/2006/relationships/slide" Target="slide15.xml"/><Relationship Id="rId7" Type="http://schemas.openxmlformats.org/officeDocument/2006/relationships/slide" Target="slide17.xml"/><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 Id="rId6" Type="http://schemas.openxmlformats.org/officeDocument/2006/relationships/slide" Target="slide16.xml"/></Relationships>
</file>

<file path=ppt/slides/_rels/slide6.xml.rels><?xml version="1.0" encoding="UTF-8" standalone="yes"?>
<Relationships xmlns="http://schemas.openxmlformats.org/package/2006/relationships"><Relationship Id="rId8" Type="http://schemas.openxmlformats.org/officeDocument/2006/relationships/slide" Target="slide18.xml"/><Relationship Id="rId4" Type="http://schemas.openxmlformats.org/officeDocument/2006/relationships/image" Target="../media/image3.png"/><Relationship Id="rId5" Type="http://schemas.openxmlformats.org/officeDocument/2006/relationships/slide" Target="slide15.xml"/><Relationship Id="rId7" Type="http://schemas.openxmlformats.org/officeDocument/2006/relationships/slide" Target="slide17.xml"/><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png"/><Relationship Id="rId6" Type="http://schemas.openxmlformats.org/officeDocument/2006/relationships/slide" Target="slide16.xml"/></Relationships>
</file>

<file path=ppt/slides/_rels/slide7.xml.rels><?xml version="1.0" encoding="UTF-8" standalone="yes"?>
<Relationships xmlns="http://schemas.openxmlformats.org/package/2006/relationships"><Relationship Id="rId8" Type="http://schemas.openxmlformats.org/officeDocument/2006/relationships/slide" Target="slide18.xml"/><Relationship Id="rId4" Type="http://schemas.openxmlformats.org/officeDocument/2006/relationships/image" Target="../media/image3.png"/><Relationship Id="rId5" Type="http://schemas.openxmlformats.org/officeDocument/2006/relationships/slide" Target="slide15.xml"/><Relationship Id="rId7" Type="http://schemas.openxmlformats.org/officeDocument/2006/relationships/slide" Target="slide17.xml"/><Relationship Id="rId1" Type="http://schemas.openxmlformats.org/officeDocument/2006/relationships/slideLayout" Target="../slideLayouts/slideLayout2.xml"/><Relationship Id="rId2" Type="http://schemas.openxmlformats.org/officeDocument/2006/relationships/notesSlide" Target="../notesSlides/notesSlide7.xml"/><Relationship Id="rId9" Type="http://schemas.openxmlformats.org/officeDocument/2006/relationships/slide" Target="slide19.xml"/><Relationship Id="rId3" Type="http://schemas.openxmlformats.org/officeDocument/2006/relationships/image" Target="../media/image7.png"/><Relationship Id="rId6" Type="http://schemas.openxmlformats.org/officeDocument/2006/relationships/slide" Target="slide16.xml"/></Relationships>
</file>

<file path=ppt/slides/_rels/slide8.xml.rels><?xml version="1.0" encoding="UTF-8" standalone="yes"?>
<Relationships xmlns="http://schemas.openxmlformats.org/package/2006/relationships"><Relationship Id="rId8" Type="http://schemas.openxmlformats.org/officeDocument/2006/relationships/slide" Target="slide18.xml"/><Relationship Id="rId4" Type="http://schemas.openxmlformats.org/officeDocument/2006/relationships/image" Target="../media/image3.png"/><Relationship Id="rId10" Type="http://schemas.openxmlformats.org/officeDocument/2006/relationships/slide" Target="slide20.xml"/><Relationship Id="rId5" Type="http://schemas.openxmlformats.org/officeDocument/2006/relationships/slide" Target="slide15.xml"/><Relationship Id="rId7" Type="http://schemas.openxmlformats.org/officeDocument/2006/relationships/slide" Target="slide17.xml"/><Relationship Id="rId1" Type="http://schemas.openxmlformats.org/officeDocument/2006/relationships/slideLayout" Target="../slideLayouts/slideLayout2.xml"/><Relationship Id="rId2" Type="http://schemas.openxmlformats.org/officeDocument/2006/relationships/notesSlide" Target="../notesSlides/notesSlide8.xml"/><Relationship Id="rId9" Type="http://schemas.openxmlformats.org/officeDocument/2006/relationships/slide" Target="slide19.xml"/><Relationship Id="rId3" Type="http://schemas.openxmlformats.org/officeDocument/2006/relationships/image" Target="../media/image8.png"/><Relationship Id="rId6" Type="http://schemas.openxmlformats.org/officeDocument/2006/relationships/slide" Target="slide16.xml"/></Relationships>
</file>

<file path=ppt/slides/_rels/slide9.xml.rels><?xml version="1.0" encoding="UTF-8" standalone="yes"?>
<Relationships xmlns="http://schemas.openxmlformats.org/package/2006/relationships"><Relationship Id="rId8" Type="http://schemas.openxmlformats.org/officeDocument/2006/relationships/slide" Target="slide18.xml"/><Relationship Id="rId4" Type="http://schemas.openxmlformats.org/officeDocument/2006/relationships/image" Target="../media/image3.png"/><Relationship Id="rId10" Type="http://schemas.openxmlformats.org/officeDocument/2006/relationships/slide" Target="slide20.xml"/><Relationship Id="rId5" Type="http://schemas.openxmlformats.org/officeDocument/2006/relationships/slide" Target="slide15.xml"/><Relationship Id="rId7" Type="http://schemas.openxmlformats.org/officeDocument/2006/relationships/slide" Target="slide17.xml"/><Relationship Id="rId11" Type="http://schemas.openxmlformats.org/officeDocument/2006/relationships/slide" Target="slide21.xml"/><Relationship Id="rId1" Type="http://schemas.openxmlformats.org/officeDocument/2006/relationships/slideLayout" Target="../slideLayouts/slideLayout2.xml"/><Relationship Id="rId2" Type="http://schemas.openxmlformats.org/officeDocument/2006/relationships/notesSlide" Target="../notesSlides/notesSlide9.xml"/><Relationship Id="rId9" Type="http://schemas.openxmlformats.org/officeDocument/2006/relationships/slide" Target="slide19.xml"/><Relationship Id="rId3" Type="http://schemas.openxmlformats.org/officeDocument/2006/relationships/image" Target="../media/image9.png"/><Relationship Id="rId6" Type="http://schemas.openxmlformats.org/officeDocument/2006/relationships/slide" Target="slide1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Picture 17.png"/>
          <p:cNvPicPr>
            <a:picLocks noChangeAspect="1"/>
          </p:cNvPicPr>
          <p:nvPr/>
        </p:nvPicPr>
        <p:blipFill>
          <a:blip r:embed="rId3">
            <a:lum bright="6000"/>
          </a:blip>
          <a:srcRect b="7445"/>
          <a:stretch>
            <a:fillRect/>
          </a:stretch>
        </p:blipFill>
        <p:spPr>
          <a:xfrm>
            <a:off x="0" y="635448"/>
            <a:ext cx="9144000" cy="5993952"/>
          </a:xfrm>
          <a:prstGeom prst="rect">
            <a:avLst/>
          </a:prstGeom>
        </p:spPr>
      </p:pic>
      <p:sp>
        <p:nvSpPr>
          <p:cNvPr id="2" name="Title 1"/>
          <p:cNvSpPr>
            <a:spLocks noGrp="1"/>
          </p:cNvSpPr>
          <p:nvPr>
            <p:ph type="ctrTitle"/>
          </p:nvPr>
        </p:nvSpPr>
        <p:spPr>
          <a:xfrm>
            <a:off x="266700" y="355600"/>
            <a:ext cx="7772400" cy="1470025"/>
          </a:xfrm>
        </p:spPr>
        <p:txBody>
          <a:bodyPr/>
          <a:lstStyle/>
          <a:p>
            <a:r>
              <a:rPr lang="en-US" dirty="0" smtClean="0"/>
              <a:t>Climate Change:</a:t>
            </a:r>
            <a:br>
              <a:rPr lang="en-US" dirty="0" smtClean="0"/>
            </a:br>
            <a:r>
              <a:rPr lang="en-US" dirty="0" smtClean="0"/>
              <a:t>Present, Past</a:t>
            </a:r>
            <a:r>
              <a:rPr lang="en-US" dirty="0" smtClean="0"/>
              <a:t>, and Future</a:t>
            </a:r>
            <a:endParaRPr lang="en-US" dirty="0"/>
          </a:p>
        </p:txBody>
      </p:sp>
      <p:sp>
        <p:nvSpPr>
          <p:cNvPr id="3" name="Subtitle 2"/>
          <p:cNvSpPr>
            <a:spLocks noGrp="1"/>
          </p:cNvSpPr>
          <p:nvPr>
            <p:ph type="subTitle" idx="1"/>
          </p:nvPr>
        </p:nvSpPr>
        <p:spPr>
          <a:xfrm>
            <a:off x="571500" y="2133600"/>
            <a:ext cx="7277100" cy="3175000"/>
          </a:xfrm>
        </p:spPr>
        <p:txBody>
          <a:bodyPr>
            <a:normAutofit/>
          </a:bodyPr>
          <a:lstStyle/>
          <a:p>
            <a:r>
              <a:rPr lang="en-US" sz="2000" dirty="0" smtClean="0"/>
              <a:t>Based on an article and graphics by</a:t>
            </a:r>
            <a:br>
              <a:rPr lang="en-US" sz="2000" dirty="0" smtClean="0"/>
            </a:br>
            <a:r>
              <a:rPr lang="en-US" sz="2400" dirty="0" smtClean="0"/>
              <a:t>David </a:t>
            </a:r>
            <a:r>
              <a:rPr lang="en-US" sz="2400" dirty="0"/>
              <a:t>S. Chapman and Michael G. Davis,</a:t>
            </a:r>
            <a:r>
              <a:rPr lang="en-US" dirty="0" smtClean="0"/>
              <a:t> </a:t>
            </a:r>
            <a:r>
              <a:rPr lang="en-US" sz="2000" dirty="0" smtClean="0"/>
              <a:t/>
            </a:r>
            <a:br>
              <a:rPr lang="en-US" sz="2000" dirty="0" smtClean="0"/>
            </a:br>
            <a:r>
              <a:rPr lang="en-US" sz="2000" dirty="0" smtClean="0"/>
              <a:t>Department of </a:t>
            </a:r>
            <a:r>
              <a:rPr lang="en-US" sz="2000" dirty="0"/>
              <a:t>Geology and Geophysics,</a:t>
            </a:r>
            <a:r>
              <a:rPr lang="en-US" sz="2000" dirty="0" smtClean="0"/>
              <a:t> </a:t>
            </a:r>
            <a:br>
              <a:rPr lang="en-US" sz="2000" dirty="0" smtClean="0"/>
            </a:br>
            <a:r>
              <a:rPr lang="en-US" sz="2000" dirty="0" smtClean="0"/>
              <a:t>University of Utah</a:t>
            </a:r>
            <a:r>
              <a:rPr lang="en-US" sz="2000" dirty="0"/>
              <a:t>,</a:t>
            </a:r>
            <a:r>
              <a:rPr lang="en-US" sz="2000" dirty="0" smtClean="0"/>
              <a:t> Salt </a:t>
            </a:r>
            <a:r>
              <a:rPr lang="en-US" sz="2000" dirty="0"/>
              <a:t>Lake </a:t>
            </a:r>
            <a:r>
              <a:rPr lang="en-US" sz="2000" dirty="0" smtClean="0"/>
              <a:t>City, Utah</a:t>
            </a:r>
          </a:p>
          <a:p>
            <a:endParaRPr lang="en-US" sz="1100" dirty="0" smtClean="0"/>
          </a:p>
          <a:p>
            <a:r>
              <a:rPr lang="en-US" sz="2000" dirty="0" smtClean="0"/>
              <a:t>featuring datasets considered by the</a:t>
            </a:r>
            <a:br>
              <a:rPr lang="en-US" sz="2000" dirty="0" smtClean="0"/>
            </a:br>
            <a:r>
              <a:rPr lang="en-US" sz="2000" dirty="0" smtClean="0"/>
              <a:t>Intergovernmental Panel on Climate Change</a:t>
            </a:r>
          </a:p>
          <a:p>
            <a:r>
              <a:rPr lang="en-US" sz="2000" dirty="0" smtClean="0"/>
              <a:t>and the National Research Council</a:t>
            </a:r>
          </a:p>
          <a:p>
            <a:endParaRPr lang="en-US" sz="2857" dirty="0" smtClean="0"/>
          </a:p>
          <a:p>
            <a:endParaRPr lang="en-US" sz="2857" dirty="0" smtClean="0"/>
          </a:p>
          <a:p>
            <a:endParaRPr lang="en-US" sz="2857" dirty="0" smtClean="0"/>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4" name="Group 3"/>
          <p:cNvGrpSpPr/>
          <p:nvPr/>
        </p:nvGrpSpPr>
        <p:grpSpPr>
          <a:xfrm>
            <a:off x="0" y="0"/>
            <a:ext cx="9144000" cy="6445250"/>
            <a:chOff x="0" y="0"/>
            <a:chExt cx="9144000" cy="6445250"/>
          </a:xfrm>
        </p:grpSpPr>
        <p:pic>
          <p:nvPicPr>
            <p:cNvPr id="2" name="Picture 1" descr="Picture 8.png"/>
            <p:cNvPicPr>
              <a:picLocks noChangeAspect="1"/>
            </p:cNvPicPr>
            <p:nvPr/>
          </p:nvPicPr>
          <p:blipFill>
            <a:blip r:embed="rId3"/>
            <a:stretch>
              <a:fillRect/>
            </a:stretch>
          </p:blipFill>
          <p:spPr>
            <a:xfrm>
              <a:off x="0" y="0"/>
              <a:ext cx="9144000" cy="6445250"/>
            </a:xfrm>
            <a:prstGeom prst="rect">
              <a:avLst/>
            </a:prstGeom>
          </p:spPr>
        </p:pic>
        <p:pic>
          <p:nvPicPr>
            <p:cNvPr id="3" name="Picture 2" descr="Picture 1.png"/>
            <p:cNvPicPr>
              <a:picLocks noChangeAspect="1"/>
            </p:cNvPicPr>
            <p:nvPr/>
          </p:nvPicPr>
          <p:blipFill>
            <a:blip r:embed="rId4"/>
            <a:stretch>
              <a:fillRect/>
            </a:stretch>
          </p:blipFill>
          <p:spPr>
            <a:xfrm>
              <a:off x="1754212" y="1054650"/>
              <a:ext cx="1579641" cy="249417"/>
            </a:xfrm>
            <a:prstGeom prst="rect">
              <a:avLst/>
            </a:prstGeom>
          </p:spPr>
        </p:pic>
      </p:grpSp>
      <p:sp>
        <p:nvSpPr>
          <p:cNvPr id="5" name="Action Button: Custom 4">
            <a:hlinkClick r:id="rId5" action="ppaction://hlinksldjump" highlightClick="1"/>
          </p:cNvPr>
          <p:cNvSpPr/>
          <p:nvPr/>
        </p:nvSpPr>
        <p:spPr>
          <a:xfrm>
            <a:off x="1444363" y="1054650"/>
            <a:ext cx="1889490" cy="249417"/>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Action Button: Custom 5">
            <a:hlinkClick r:id="rId6" action="ppaction://hlinksldjump" highlightClick="1"/>
          </p:cNvPr>
          <p:cNvSpPr/>
          <p:nvPr/>
        </p:nvSpPr>
        <p:spPr>
          <a:xfrm>
            <a:off x="1444363" y="1799206"/>
            <a:ext cx="1717938" cy="201044"/>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Action Button: Custom 6">
            <a:hlinkClick r:id="rId7" action="ppaction://hlinksldjump" highlightClick="1"/>
          </p:cNvPr>
          <p:cNvSpPr/>
          <p:nvPr/>
        </p:nvSpPr>
        <p:spPr>
          <a:xfrm>
            <a:off x="1444363" y="2000250"/>
            <a:ext cx="2073537" cy="22225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Action Button: Custom 7">
            <a:hlinkClick r:id="rId8" action="ppaction://hlinksldjump" highlightClick="1"/>
          </p:cNvPr>
          <p:cNvSpPr/>
          <p:nvPr/>
        </p:nvSpPr>
        <p:spPr>
          <a:xfrm>
            <a:off x="1444363" y="2222500"/>
            <a:ext cx="1889490" cy="2540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Action Button: Custom 8">
            <a:hlinkClick r:id="rId9" action="ppaction://hlinksldjump" highlightClick="1"/>
          </p:cNvPr>
          <p:cNvSpPr/>
          <p:nvPr/>
        </p:nvSpPr>
        <p:spPr>
          <a:xfrm>
            <a:off x="1444363" y="2476500"/>
            <a:ext cx="1717938" cy="2286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Action Button: Custom 9">
            <a:hlinkClick r:id="rId10" action="ppaction://hlinksldjump" highlightClick="1"/>
          </p:cNvPr>
          <p:cNvSpPr/>
          <p:nvPr/>
        </p:nvSpPr>
        <p:spPr>
          <a:xfrm>
            <a:off x="3924300" y="1054650"/>
            <a:ext cx="1663700" cy="249417"/>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Action Button: Custom 10">
            <a:hlinkClick r:id="rId11" action="ppaction://hlinksldjump" highlightClick="1"/>
          </p:cNvPr>
          <p:cNvSpPr/>
          <p:nvPr/>
        </p:nvSpPr>
        <p:spPr>
          <a:xfrm>
            <a:off x="3924300" y="1735706"/>
            <a:ext cx="1866900" cy="201044"/>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Action Button: Custom 11">
            <a:hlinkClick r:id="rId12" action="ppaction://hlinksldjump" highlightClick="1"/>
          </p:cNvPr>
          <p:cNvSpPr/>
          <p:nvPr/>
        </p:nvSpPr>
        <p:spPr>
          <a:xfrm>
            <a:off x="3924300" y="2476500"/>
            <a:ext cx="2298700" cy="2286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Action Button: Custom 12">
            <a:hlinkClick r:id="" action="ppaction://hlinkshowjump?jump=nextslide" highlightClick="1"/>
          </p:cNvPr>
          <p:cNvSpPr/>
          <p:nvPr/>
        </p:nvSpPr>
        <p:spPr>
          <a:xfrm>
            <a:off x="7645400" y="6286500"/>
            <a:ext cx="1498600" cy="5588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bg1">
                    <a:lumMod val="65000"/>
                  </a:schemeClr>
                </a:solidFill>
              </a:rPr>
              <a:t>Next</a:t>
            </a:r>
            <a:endParaRPr lang="en-US" dirty="0">
              <a:solidFill>
                <a:schemeClr val="bg1">
                  <a:lumMod val="65000"/>
                </a:schemeClr>
              </a:solidFill>
            </a:endParaRPr>
          </a:p>
        </p:txBody>
      </p:sp>
      <p:sp>
        <p:nvSpPr>
          <p:cNvPr id="14" name="Action Button: Forward or Next 13">
            <a:hlinkClick r:id="" action="ppaction://hlinkshowjump?jump=nextslide" highlightClick="1"/>
          </p:cNvPr>
          <p:cNvSpPr/>
          <p:nvPr/>
        </p:nvSpPr>
        <p:spPr>
          <a:xfrm>
            <a:off x="8670848" y="6432550"/>
            <a:ext cx="346152" cy="311150"/>
          </a:xfrm>
          <a:prstGeom prst="actionButtonForwardNext">
            <a:avLst/>
          </a:prstGeom>
          <a:solidFill>
            <a:srgbClr val="FFFFFF">
              <a:alpha val="6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85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4" name="Group 3"/>
          <p:cNvGrpSpPr/>
          <p:nvPr/>
        </p:nvGrpSpPr>
        <p:grpSpPr>
          <a:xfrm>
            <a:off x="0" y="0"/>
            <a:ext cx="9144001" cy="6445250"/>
            <a:chOff x="0" y="0"/>
            <a:chExt cx="9144001" cy="6445250"/>
          </a:xfrm>
        </p:grpSpPr>
        <p:pic>
          <p:nvPicPr>
            <p:cNvPr id="2" name="Picture 1" descr="Picture 9.png"/>
            <p:cNvPicPr>
              <a:picLocks noChangeAspect="1"/>
            </p:cNvPicPr>
            <p:nvPr/>
          </p:nvPicPr>
          <p:blipFill>
            <a:blip r:embed="rId3"/>
            <a:stretch>
              <a:fillRect/>
            </a:stretch>
          </p:blipFill>
          <p:spPr>
            <a:xfrm>
              <a:off x="0" y="0"/>
              <a:ext cx="9144001" cy="6445250"/>
            </a:xfrm>
            <a:prstGeom prst="rect">
              <a:avLst/>
            </a:prstGeom>
          </p:spPr>
        </p:pic>
        <p:pic>
          <p:nvPicPr>
            <p:cNvPr id="3" name="Picture 2" descr="Picture 1.png"/>
            <p:cNvPicPr>
              <a:picLocks noChangeAspect="1"/>
            </p:cNvPicPr>
            <p:nvPr/>
          </p:nvPicPr>
          <p:blipFill>
            <a:blip r:embed="rId4"/>
            <a:stretch>
              <a:fillRect/>
            </a:stretch>
          </p:blipFill>
          <p:spPr>
            <a:xfrm>
              <a:off x="1754212" y="1054650"/>
              <a:ext cx="1579641" cy="249417"/>
            </a:xfrm>
            <a:prstGeom prst="rect">
              <a:avLst/>
            </a:prstGeom>
          </p:spPr>
        </p:pic>
      </p:grpSp>
      <p:sp>
        <p:nvSpPr>
          <p:cNvPr id="5" name="Action Button: Custom 4">
            <a:hlinkClick r:id="rId5" action="ppaction://hlinksldjump" highlightClick="1"/>
          </p:cNvPr>
          <p:cNvSpPr/>
          <p:nvPr/>
        </p:nvSpPr>
        <p:spPr>
          <a:xfrm>
            <a:off x="1444363" y="1054650"/>
            <a:ext cx="1889490" cy="249417"/>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Action Button: Custom 5">
            <a:hlinkClick r:id="rId6" action="ppaction://hlinksldjump" highlightClick="1"/>
          </p:cNvPr>
          <p:cNvSpPr/>
          <p:nvPr/>
        </p:nvSpPr>
        <p:spPr>
          <a:xfrm>
            <a:off x="1444363" y="1799206"/>
            <a:ext cx="1717938" cy="201044"/>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Action Button: Custom 6">
            <a:hlinkClick r:id="rId7" action="ppaction://hlinksldjump" highlightClick="1"/>
          </p:cNvPr>
          <p:cNvSpPr/>
          <p:nvPr/>
        </p:nvSpPr>
        <p:spPr>
          <a:xfrm>
            <a:off x="1444363" y="2000250"/>
            <a:ext cx="2073537" cy="22225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Action Button: Custom 7">
            <a:hlinkClick r:id="rId8" action="ppaction://hlinksldjump" highlightClick="1"/>
          </p:cNvPr>
          <p:cNvSpPr/>
          <p:nvPr/>
        </p:nvSpPr>
        <p:spPr>
          <a:xfrm>
            <a:off x="1444363" y="2222500"/>
            <a:ext cx="1889490" cy="2540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Action Button: Custom 8">
            <a:hlinkClick r:id="rId9" action="ppaction://hlinksldjump" highlightClick="1"/>
          </p:cNvPr>
          <p:cNvSpPr/>
          <p:nvPr/>
        </p:nvSpPr>
        <p:spPr>
          <a:xfrm>
            <a:off x="1444363" y="2476500"/>
            <a:ext cx="1717938" cy="2286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Action Button: Custom 9">
            <a:hlinkClick r:id="rId10" action="ppaction://hlinksldjump" highlightClick="1"/>
          </p:cNvPr>
          <p:cNvSpPr/>
          <p:nvPr/>
        </p:nvSpPr>
        <p:spPr>
          <a:xfrm>
            <a:off x="3924300" y="1054650"/>
            <a:ext cx="1663700" cy="249417"/>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Action Button: Custom 10">
            <a:hlinkClick r:id="rId11" action="ppaction://hlinksldjump" highlightClick="1"/>
          </p:cNvPr>
          <p:cNvSpPr/>
          <p:nvPr/>
        </p:nvSpPr>
        <p:spPr>
          <a:xfrm>
            <a:off x="3924300" y="1735706"/>
            <a:ext cx="1866900" cy="201044"/>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Action Button: Custom 11">
            <a:hlinkClick r:id="rId12" action="ppaction://hlinksldjump" highlightClick="1"/>
          </p:cNvPr>
          <p:cNvSpPr/>
          <p:nvPr/>
        </p:nvSpPr>
        <p:spPr>
          <a:xfrm>
            <a:off x="3924300" y="2476500"/>
            <a:ext cx="2298700" cy="2286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Action Button: Custom 12">
            <a:hlinkClick r:id="rId13" action="ppaction://hlinksldjump" highlightClick="1"/>
          </p:cNvPr>
          <p:cNvSpPr/>
          <p:nvPr/>
        </p:nvSpPr>
        <p:spPr>
          <a:xfrm>
            <a:off x="6654800" y="2146300"/>
            <a:ext cx="622300" cy="2540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Action Button: Custom 13">
            <a:hlinkClick r:id="" action="ppaction://hlinkshowjump?jump=nextslide" highlightClick="1"/>
          </p:cNvPr>
          <p:cNvSpPr/>
          <p:nvPr/>
        </p:nvSpPr>
        <p:spPr>
          <a:xfrm>
            <a:off x="7645400" y="6286500"/>
            <a:ext cx="1498600" cy="5588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bg1">
                    <a:lumMod val="65000"/>
                  </a:schemeClr>
                </a:solidFill>
              </a:rPr>
              <a:t>Next</a:t>
            </a:r>
            <a:endParaRPr lang="en-US" dirty="0">
              <a:solidFill>
                <a:schemeClr val="bg1">
                  <a:lumMod val="65000"/>
                </a:schemeClr>
              </a:solidFill>
            </a:endParaRPr>
          </a:p>
        </p:txBody>
      </p:sp>
      <p:sp>
        <p:nvSpPr>
          <p:cNvPr id="15" name="Action Button: Forward or Next 14">
            <a:hlinkClick r:id="" action="ppaction://hlinkshowjump?jump=nextslide" highlightClick="1"/>
          </p:cNvPr>
          <p:cNvSpPr/>
          <p:nvPr/>
        </p:nvSpPr>
        <p:spPr>
          <a:xfrm>
            <a:off x="8670848" y="6432550"/>
            <a:ext cx="346152" cy="311150"/>
          </a:xfrm>
          <a:prstGeom prst="actionButtonForwardNext">
            <a:avLst/>
          </a:prstGeom>
          <a:solidFill>
            <a:srgbClr val="FFFFFF">
              <a:alpha val="6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85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4" name="Group 3"/>
          <p:cNvGrpSpPr/>
          <p:nvPr/>
        </p:nvGrpSpPr>
        <p:grpSpPr>
          <a:xfrm>
            <a:off x="0" y="0"/>
            <a:ext cx="9144001" cy="6445251"/>
            <a:chOff x="0" y="0"/>
            <a:chExt cx="9144001" cy="6445251"/>
          </a:xfrm>
        </p:grpSpPr>
        <p:pic>
          <p:nvPicPr>
            <p:cNvPr id="2" name="Picture 1" descr="Picture 10.png"/>
            <p:cNvPicPr>
              <a:picLocks noChangeAspect="1"/>
            </p:cNvPicPr>
            <p:nvPr/>
          </p:nvPicPr>
          <p:blipFill>
            <a:blip r:embed="rId3"/>
            <a:stretch>
              <a:fillRect/>
            </a:stretch>
          </p:blipFill>
          <p:spPr>
            <a:xfrm>
              <a:off x="0" y="0"/>
              <a:ext cx="9144001" cy="6445251"/>
            </a:xfrm>
            <a:prstGeom prst="rect">
              <a:avLst/>
            </a:prstGeom>
          </p:spPr>
        </p:pic>
        <p:pic>
          <p:nvPicPr>
            <p:cNvPr id="3" name="Picture 2" descr="Picture 1.png"/>
            <p:cNvPicPr>
              <a:picLocks noChangeAspect="1"/>
            </p:cNvPicPr>
            <p:nvPr/>
          </p:nvPicPr>
          <p:blipFill>
            <a:blip r:embed="rId4"/>
            <a:stretch>
              <a:fillRect/>
            </a:stretch>
          </p:blipFill>
          <p:spPr>
            <a:xfrm>
              <a:off x="1754212" y="1054650"/>
              <a:ext cx="1579641" cy="249417"/>
            </a:xfrm>
            <a:prstGeom prst="rect">
              <a:avLst/>
            </a:prstGeom>
          </p:spPr>
        </p:pic>
      </p:grpSp>
      <p:sp>
        <p:nvSpPr>
          <p:cNvPr id="5" name="Action Button: Custom 4">
            <a:hlinkClick r:id="rId5" action="ppaction://hlinksldjump" highlightClick="1"/>
          </p:cNvPr>
          <p:cNvSpPr/>
          <p:nvPr/>
        </p:nvSpPr>
        <p:spPr>
          <a:xfrm>
            <a:off x="1444363" y="1054650"/>
            <a:ext cx="1889490" cy="249417"/>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Action Button: Custom 5">
            <a:hlinkClick r:id="rId6" action="ppaction://hlinksldjump" highlightClick="1"/>
          </p:cNvPr>
          <p:cNvSpPr/>
          <p:nvPr/>
        </p:nvSpPr>
        <p:spPr>
          <a:xfrm>
            <a:off x="1444363" y="1799206"/>
            <a:ext cx="1717938" cy="201044"/>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Action Button: Custom 6">
            <a:hlinkClick r:id="rId7" action="ppaction://hlinksldjump" highlightClick="1"/>
          </p:cNvPr>
          <p:cNvSpPr/>
          <p:nvPr/>
        </p:nvSpPr>
        <p:spPr>
          <a:xfrm>
            <a:off x="1444363" y="2000250"/>
            <a:ext cx="2073537" cy="22225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Action Button: Custom 7">
            <a:hlinkClick r:id="rId8" action="ppaction://hlinksldjump" highlightClick="1"/>
          </p:cNvPr>
          <p:cNvSpPr/>
          <p:nvPr/>
        </p:nvSpPr>
        <p:spPr>
          <a:xfrm>
            <a:off x="1444363" y="2222500"/>
            <a:ext cx="1889490" cy="2540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Action Button: Custom 8">
            <a:hlinkClick r:id="rId9" action="ppaction://hlinksldjump" highlightClick="1"/>
          </p:cNvPr>
          <p:cNvSpPr/>
          <p:nvPr/>
        </p:nvSpPr>
        <p:spPr>
          <a:xfrm>
            <a:off x="1444363" y="2476500"/>
            <a:ext cx="1717938" cy="2286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Action Button: Custom 9">
            <a:hlinkClick r:id="rId10" action="ppaction://hlinksldjump" highlightClick="1"/>
          </p:cNvPr>
          <p:cNvSpPr/>
          <p:nvPr/>
        </p:nvSpPr>
        <p:spPr>
          <a:xfrm>
            <a:off x="3924300" y="1054650"/>
            <a:ext cx="1663700" cy="249417"/>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Action Button: Custom 10">
            <a:hlinkClick r:id="rId11" action="ppaction://hlinksldjump" highlightClick="1"/>
          </p:cNvPr>
          <p:cNvSpPr/>
          <p:nvPr/>
        </p:nvSpPr>
        <p:spPr>
          <a:xfrm>
            <a:off x="3924300" y="1735706"/>
            <a:ext cx="1866900" cy="201044"/>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Action Button: Custom 11">
            <a:hlinkClick r:id="rId12" action="ppaction://hlinksldjump" highlightClick="1"/>
          </p:cNvPr>
          <p:cNvSpPr/>
          <p:nvPr/>
        </p:nvSpPr>
        <p:spPr>
          <a:xfrm>
            <a:off x="3924300" y="2476500"/>
            <a:ext cx="2298700" cy="2286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Action Button: Custom 12">
            <a:hlinkClick r:id="rId13" action="ppaction://hlinksldjump" highlightClick="1"/>
          </p:cNvPr>
          <p:cNvSpPr/>
          <p:nvPr/>
        </p:nvSpPr>
        <p:spPr>
          <a:xfrm>
            <a:off x="6654800" y="2146300"/>
            <a:ext cx="622300" cy="2540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Action Button: Custom 13">
            <a:hlinkClick r:id="rId14" action="ppaction://hlinksldjump" highlightClick="1"/>
          </p:cNvPr>
          <p:cNvSpPr/>
          <p:nvPr/>
        </p:nvSpPr>
        <p:spPr>
          <a:xfrm>
            <a:off x="6654800" y="1862706"/>
            <a:ext cx="622300" cy="201044"/>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Action Button: Custom 14">
            <a:hlinkClick r:id="" action="ppaction://hlinkshowjump?jump=nextslide" highlightClick="1"/>
          </p:cNvPr>
          <p:cNvSpPr/>
          <p:nvPr/>
        </p:nvSpPr>
        <p:spPr>
          <a:xfrm>
            <a:off x="7645400" y="6286500"/>
            <a:ext cx="1498600" cy="5588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bg1">
                    <a:lumMod val="65000"/>
                  </a:schemeClr>
                </a:solidFill>
              </a:rPr>
              <a:t>Next</a:t>
            </a:r>
            <a:endParaRPr lang="en-US" dirty="0">
              <a:solidFill>
                <a:schemeClr val="bg1">
                  <a:lumMod val="65000"/>
                </a:schemeClr>
              </a:solidFill>
            </a:endParaRPr>
          </a:p>
        </p:txBody>
      </p:sp>
      <p:sp>
        <p:nvSpPr>
          <p:cNvPr id="16" name="Action Button: Forward or Next 15">
            <a:hlinkClick r:id="" action="ppaction://hlinkshowjump?jump=nextslide" highlightClick="1"/>
          </p:cNvPr>
          <p:cNvSpPr/>
          <p:nvPr/>
        </p:nvSpPr>
        <p:spPr>
          <a:xfrm>
            <a:off x="8670848" y="6432550"/>
            <a:ext cx="346152" cy="311150"/>
          </a:xfrm>
          <a:prstGeom prst="actionButtonForwardNext">
            <a:avLst/>
          </a:prstGeom>
          <a:solidFill>
            <a:srgbClr val="FFFFFF">
              <a:alpha val="6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85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5" name="Group 4"/>
          <p:cNvGrpSpPr/>
          <p:nvPr/>
        </p:nvGrpSpPr>
        <p:grpSpPr>
          <a:xfrm>
            <a:off x="0" y="0"/>
            <a:ext cx="9144001" cy="6445250"/>
            <a:chOff x="0" y="0"/>
            <a:chExt cx="9144001" cy="6445250"/>
          </a:xfrm>
        </p:grpSpPr>
        <p:pic>
          <p:nvPicPr>
            <p:cNvPr id="3" name="Picture 2" descr="Picture 11.png"/>
            <p:cNvPicPr>
              <a:picLocks noChangeAspect="1"/>
            </p:cNvPicPr>
            <p:nvPr/>
          </p:nvPicPr>
          <p:blipFill>
            <a:blip r:embed="rId3"/>
            <a:stretch>
              <a:fillRect/>
            </a:stretch>
          </p:blipFill>
          <p:spPr>
            <a:xfrm>
              <a:off x="0" y="0"/>
              <a:ext cx="9144001" cy="6445250"/>
            </a:xfrm>
            <a:prstGeom prst="rect">
              <a:avLst/>
            </a:prstGeom>
          </p:spPr>
        </p:pic>
        <p:pic>
          <p:nvPicPr>
            <p:cNvPr id="4" name="Picture 3" descr="Picture 1.png"/>
            <p:cNvPicPr>
              <a:picLocks noChangeAspect="1"/>
            </p:cNvPicPr>
            <p:nvPr/>
          </p:nvPicPr>
          <p:blipFill>
            <a:blip r:embed="rId4"/>
            <a:stretch>
              <a:fillRect/>
            </a:stretch>
          </p:blipFill>
          <p:spPr>
            <a:xfrm>
              <a:off x="1754212" y="1054650"/>
              <a:ext cx="1579641" cy="249417"/>
            </a:xfrm>
            <a:prstGeom prst="rect">
              <a:avLst/>
            </a:prstGeom>
          </p:spPr>
        </p:pic>
      </p:grpSp>
      <p:sp>
        <p:nvSpPr>
          <p:cNvPr id="6" name="Action Button: Custom 5">
            <a:hlinkClick r:id="rId5" action="ppaction://hlinksldjump" highlightClick="1"/>
          </p:cNvPr>
          <p:cNvSpPr/>
          <p:nvPr/>
        </p:nvSpPr>
        <p:spPr>
          <a:xfrm>
            <a:off x="1444363" y="1054650"/>
            <a:ext cx="1889490" cy="249417"/>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Action Button: Custom 6">
            <a:hlinkClick r:id="rId6" action="ppaction://hlinksldjump" highlightClick="1"/>
          </p:cNvPr>
          <p:cNvSpPr/>
          <p:nvPr/>
        </p:nvSpPr>
        <p:spPr>
          <a:xfrm>
            <a:off x="1444363" y="1799206"/>
            <a:ext cx="1717938" cy="201044"/>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Action Button: Custom 7">
            <a:hlinkClick r:id="rId7" action="ppaction://hlinksldjump" highlightClick="1"/>
          </p:cNvPr>
          <p:cNvSpPr/>
          <p:nvPr/>
        </p:nvSpPr>
        <p:spPr>
          <a:xfrm>
            <a:off x="1444363" y="2000250"/>
            <a:ext cx="2073537" cy="22225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Action Button: Custom 8">
            <a:hlinkClick r:id="rId8" action="ppaction://hlinksldjump" highlightClick="1"/>
          </p:cNvPr>
          <p:cNvSpPr/>
          <p:nvPr/>
        </p:nvSpPr>
        <p:spPr>
          <a:xfrm>
            <a:off x="1444363" y="2222500"/>
            <a:ext cx="1889490" cy="2540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Action Button: Custom 9">
            <a:hlinkClick r:id="rId9" action="ppaction://hlinksldjump" highlightClick="1"/>
          </p:cNvPr>
          <p:cNvSpPr/>
          <p:nvPr/>
        </p:nvSpPr>
        <p:spPr>
          <a:xfrm>
            <a:off x="1444363" y="2476500"/>
            <a:ext cx="1717938" cy="2286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Action Button: Custom 10">
            <a:hlinkClick r:id="rId10" action="ppaction://hlinksldjump" highlightClick="1"/>
          </p:cNvPr>
          <p:cNvSpPr/>
          <p:nvPr/>
        </p:nvSpPr>
        <p:spPr>
          <a:xfrm>
            <a:off x="3924300" y="1054650"/>
            <a:ext cx="1663700" cy="249417"/>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Action Button: Custom 11">
            <a:hlinkClick r:id="rId11" action="ppaction://hlinksldjump" highlightClick="1"/>
          </p:cNvPr>
          <p:cNvSpPr/>
          <p:nvPr/>
        </p:nvSpPr>
        <p:spPr>
          <a:xfrm>
            <a:off x="3924300" y="1735706"/>
            <a:ext cx="1866900" cy="201044"/>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Action Button: Custom 12">
            <a:hlinkClick r:id="rId12" action="ppaction://hlinksldjump" highlightClick="1"/>
          </p:cNvPr>
          <p:cNvSpPr/>
          <p:nvPr/>
        </p:nvSpPr>
        <p:spPr>
          <a:xfrm>
            <a:off x="3924300" y="2476500"/>
            <a:ext cx="2298700" cy="2286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Action Button: Custom 13">
            <a:hlinkClick r:id="rId13" action="ppaction://hlinksldjump" highlightClick="1"/>
          </p:cNvPr>
          <p:cNvSpPr/>
          <p:nvPr/>
        </p:nvSpPr>
        <p:spPr>
          <a:xfrm>
            <a:off x="6654800" y="2146300"/>
            <a:ext cx="622300" cy="2540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Action Button: Custom 14">
            <a:hlinkClick r:id="rId14" action="ppaction://hlinksldjump" highlightClick="1"/>
          </p:cNvPr>
          <p:cNvSpPr/>
          <p:nvPr/>
        </p:nvSpPr>
        <p:spPr>
          <a:xfrm>
            <a:off x="6654800" y="1862706"/>
            <a:ext cx="622300" cy="201044"/>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Action Button: Custom 15">
            <a:hlinkClick r:id="rId15" action="ppaction://hlinksldjump" highlightClick="1"/>
          </p:cNvPr>
          <p:cNvSpPr/>
          <p:nvPr/>
        </p:nvSpPr>
        <p:spPr>
          <a:xfrm>
            <a:off x="6654800" y="1574800"/>
            <a:ext cx="622300" cy="199006"/>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Action Button: Custom 16">
            <a:hlinkClick r:id="" action="ppaction://hlinkshowjump?jump=nextslide" highlightClick="1"/>
          </p:cNvPr>
          <p:cNvSpPr/>
          <p:nvPr/>
        </p:nvSpPr>
        <p:spPr>
          <a:xfrm>
            <a:off x="7645400" y="6286500"/>
            <a:ext cx="1498600" cy="5588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bg1">
                    <a:lumMod val="65000"/>
                  </a:schemeClr>
                </a:solidFill>
              </a:rPr>
              <a:t>Next</a:t>
            </a:r>
            <a:endParaRPr lang="en-US" dirty="0">
              <a:solidFill>
                <a:schemeClr val="bg1">
                  <a:lumMod val="65000"/>
                </a:schemeClr>
              </a:solidFill>
            </a:endParaRPr>
          </a:p>
        </p:txBody>
      </p:sp>
      <p:sp>
        <p:nvSpPr>
          <p:cNvPr id="18" name="Action Button: Forward or Next 17">
            <a:hlinkClick r:id="" action="ppaction://hlinkshowjump?jump=nextslide" highlightClick="1"/>
          </p:cNvPr>
          <p:cNvSpPr/>
          <p:nvPr/>
        </p:nvSpPr>
        <p:spPr>
          <a:xfrm>
            <a:off x="8670848" y="6432550"/>
            <a:ext cx="346152" cy="311150"/>
          </a:xfrm>
          <a:prstGeom prst="actionButtonForwardNext">
            <a:avLst/>
          </a:prstGeom>
          <a:solidFill>
            <a:srgbClr val="FFFFFF">
              <a:alpha val="6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85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5" name="Group 4"/>
          <p:cNvGrpSpPr/>
          <p:nvPr/>
        </p:nvGrpSpPr>
        <p:grpSpPr>
          <a:xfrm>
            <a:off x="0" y="0"/>
            <a:ext cx="9144000" cy="6445250"/>
            <a:chOff x="0" y="0"/>
            <a:chExt cx="9144000" cy="6445250"/>
          </a:xfrm>
        </p:grpSpPr>
        <p:pic>
          <p:nvPicPr>
            <p:cNvPr id="3" name="Picture 2" descr="Picture 12.png"/>
            <p:cNvPicPr>
              <a:picLocks noChangeAspect="1"/>
            </p:cNvPicPr>
            <p:nvPr/>
          </p:nvPicPr>
          <p:blipFill>
            <a:blip r:embed="rId3"/>
            <a:stretch>
              <a:fillRect/>
            </a:stretch>
          </p:blipFill>
          <p:spPr>
            <a:xfrm>
              <a:off x="0" y="0"/>
              <a:ext cx="9144000" cy="6445250"/>
            </a:xfrm>
            <a:prstGeom prst="rect">
              <a:avLst/>
            </a:prstGeom>
          </p:spPr>
        </p:pic>
        <p:pic>
          <p:nvPicPr>
            <p:cNvPr id="4" name="Picture 3" descr="Picture 1.png"/>
            <p:cNvPicPr>
              <a:picLocks noChangeAspect="1"/>
            </p:cNvPicPr>
            <p:nvPr/>
          </p:nvPicPr>
          <p:blipFill>
            <a:blip r:embed="rId4"/>
            <a:stretch>
              <a:fillRect/>
            </a:stretch>
          </p:blipFill>
          <p:spPr>
            <a:xfrm>
              <a:off x="1754212" y="1054650"/>
              <a:ext cx="1579641" cy="249417"/>
            </a:xfrm>
            <a:prstGeom prst="rect">
              <a:avLst/>
            </a:prstGeom>
          </p:spPr>
        </p:pic>
      </p:grpSp>
      <p:sp>
        <p:nvSpPr>
          <p:cNvPr id="6" name="Action Button: Custom 5">
            <a:hlinkClick r:id="rId5" action="ppaction://hlinksldjump" highlightClick="1"/>
          </p:cNvPr>
          <p:cNvSpPr/>
          <p:nvPr/>
        </p:nvSpPr>
        <p:spPr>
          <a:xfrm>
            <a:off x="1444363" y="1054650"/>
            <a:ext cx="1889490" cy="249417"/>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Action Button: Custom 6">
            <a:hlinkClick r:id="rId6" action="ppaction://hlinksldjump" highlightClick="1"/>
          </p:cNvPr>
          <p:cNvSpPr/>
          <p:nvPr/>
        </p:nvSpPr>
        <p:spPr>
          <a:xfrm>
            <a:off x="1444363" y="1799206"/>
            <a:ext cx="1717938" cy="201044"/>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Action Button: Custom 7">
            <a:hlinkClick r:id="rId7" action="ppaction://hlinksldjump" highlightClick="1"/>
          </p:cNvPr>
          <p:cNvSpPr/>
          <p:nvPr/>
        </p:nvSpPr>
        <p:spPr>
          <a:xfrm>
            <a:off x="1444363" y="2000250"/>
            <a:ext cx="2073537" cy="22225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Action Button: Custom 8">
            <a:hlinkClick r:id="rId8" action="ppaction://hlinksldjump" highlightClick="1"/>
          </p:cNvPr>
          <p:cNvSpPr/>
          <p:nvPr/>
        </p:nvSpPr>
        <p:spPr>
          <a:xfrm>
            <a:off x="1444363" y="2222500"/>
            <a:ext cx="1889490" cy="2540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Action Button: Custom 9">
            <a:hlinkClick r:id="rId9" action="ppaction://hlinksldjump" highlightClick="1"/>
          </p:cNvPr>
          <p:cNvSpPr/>
          <p:nvPr/>
        </p:nvSpPr>
        <p:spPr>
          <a:xfrm>
            <a:off x="1444363" y="2476500"/>
            <a:ext cx="1717938" cy="2286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Action Button: Custom 10">
            <a:hlinkClick r:id="rId10" action="ppaction://hlinksldjump" highlightClick="1"/>
          </p:cNvPr>
          <p:cNvSpPr/>
          <p:nvPr/>
        </p:nvSpPr>
        <p:spPr>
          <a:xfrm>
            <a:off x="3924300" y="1054650"/>
            <a:ext cx="1663700" cy="249417"/>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Action Button: Custom 11">
            <a:hlinkClick r:id="rId11" action="ppaction://hlinksldjump" highlightClick="1"/>
          </p:cNvPr>
          <p:cNvSpPr/>
          <p:nvPr/>
        </p:nvSpPr>
        <p:spPr>
          <a:xfrm>
            <a:off x="3924300" y="1735706"/>
            <a:ext cx="1866900" cy="201044"/>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Action Button: Custom 12">
            <a:hlinkClick r:id="rId12" action="ppaction://hlinksldjump" highlightClick="1"/>
          </p:cNvPr>
          <p:cNvSpPr/>
          <p:nvPr/>
        </p:nvSpPr>
        <p:spPr>
          <a:xfrm>
            <a:off x="3924300" y="2476500"/>
            <a:ext cx="2298700" cy="2286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Action Button: Custom 13">
            <a:hlinkClick r:id="rId13" action="ppaction://hlinksldjump" highlightClick="1"/>
          </p:cNvPr>
          <p:cNvSpPr/>
          <p:nvPr/>
        </p:nvSpPr>
        <p:spPr>
          <a:xfrm>
            <a:off x="6654800" y="2146300"/>
            <a:ext cx="622300" cy="2540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Action Button: Custom 14">
            <a:hlinkClick r:id="rId14" action="ppaction://hlinksldjump" highlightClick="1"/>
          </p:cNvPr>
          <p:cNvSpPr/>
          <p:nvPr/>
        </p:nvSpPr>
        <p:spPr>
          <a:xfrm>
            <a:off x="6654800" y="1862706"/>
            <a:ext cx="622300" cy="201044"/>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Action Button: Custom 15">
            <a:hlinkClick r:id="rId15" action="ppaction://hlinksldjump" highlightClick="1"/>
          </p:cNvPr>
          <p:cNvSpPr/>
          <p:nvPr/>
        </p:nvSpPr>
        <p:spPr>
          <a:xfrm>
            <a:off x="6654800" y="1574800"/>
            <a:ext cx="622300" cy="199006"/>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Action Button: Custom 17">
            <a:hlinkClick r:id="rId16" action="ppaction://hlinksldjump" highlightClick="1"/>
          </p:cNvPr>
          <p:cNvSpPr/>
          <p:nvPr/>
        </p:nvSpPr>
        <p:spPr>
          <a:xfrm>
            <a:off x="6654800" y="1304067"/>
            <a:ext cx="622300" cy="270733"/>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Action Button: Custom 16">
            <a:hlinkClick r:id="rId17" action="ppaction://hlinksldjump" highlightClick="1"/>
          </p:cNvPr>
          <p:cNvSpPr/>
          <p:nvPr/>
        </p:nvSpPr>
        <p:spPr>
          <a:xfrm>
            <a:off x="6223000" y="6273800"/>
            <a:ext cx="2921000" cy="5588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bg1">
                    <a:lumMod val="65000"/>
                  </a:schemeClr>
                </a:solidFill>
              </a:rPr>
              <a:t>Additional Graphs</a:t>
            </a:r>
            <a:endParaRPr lang="en-US" dirty="0">
              <a:solidFill>
                <a:schemeClr val="bg1">
                  <a:lumMod val="65000"/>
                </a:schemeClr>
              </a:solidFill>
            </a:endParaRPr>
          </a:p>
        </p:txBody>
      </p:sp>
      <p:sp>
        <p:nvSpPr>
          <p:cNvPr id="19" name="Action Button: Forward or Next 18">
            <a:hlinkClick r:id="" action="ppaction://hlinkshowjump?jump=nextslide" highlightClick="1"/>
          </p:cNvPr>
          <p:cNvSpPr/>
          <p:nvPr/>
        </p:nvSpPr>
        <p:spPr>
          <a:xfrm>
            <a:off x="8670848" y="6432550"/>
            <a:ext cx="346152" cy="311150"/>
          </a:xfrm>
          <a:prstGeom prst="actionButtonForwardNext">
            <a:avLst/>
          </a:prstGeom>
          <a:solidFill>
            <a:srgbClr val="FFFFFF">
              <a:alpha val="6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85000"/>
                </a:schemeClr>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413864" y="473180"/>
            <a:ext cx="8439084" cy="5386091"/>
          </a:xfrm>
          <a:prstGeom prst="rect">
            <a:avLst/>
          </a:prstGeom>
          <a:noFill/>
        </p:spPr>
        <p:txBody>
          <a:bodyPr wrap="square" rtlCol="0">
            <a:spAutoFit/>
          </a:bodyPr>
          <a:lstStyle/>
          <a:p>
            <a:r>
              <a:rPr lang="en-US" sz="2000" b="1" dirty="0" smtClean="0"/>
              <a:t>Instrumental Record</a:t>
            </a:r>
          </a:p>
          <a:p>
            <a:r>
              <a:rPr lang="en-US" dirty="0" smtClean="0"/>
              <a:t>Surface temperatures for Earth are most reliably known for the period 1850 to present. This is the time for which there has been reasonable global coverage of stations measuring temperature in a systematic manner. The records show that since 1850, global average temperature increased by about 0.8°C, with much of the warming occurring since 1975.</a:t>
            </a:r>
          </a:p>
          <a:p>
            <a:pPr>
              <a:defRPr/>
            </a:pPr>
            <a:r>
              <a:rPr lang="en-US" dirty="0" smtClean="0"/>
              <a:t>----------------------------------------------------------------------------------------------------------------------</a:t>
            </a:r>
          </a:p>
          <a:p>
            <a:pPr>
              <a:defRPr/>
            </a:pPr>
            <a:r>
              <a:rPr lang="en-US" dirty="0" smtClean="0"/>
              <a:t>Philip </a:t>
            </a:r>
            <a:r>
              <a:rPr lang="en-US" dirty="0" err="1" smtClean="0"/>
              <a:t>Brohan</a:t>
            </a:r>
            <a:r>
              <a:rPr lang="en-US" dirty="0" smtClean="0"/>
              <a:t> and colleagues </a:t>
            </a:r>
            <a:r>
              <a:rPr lang="en-US" dirty="0" smtClean="0"/>
              <a:t>at universities </a:t>
            </a:r>
            <a:r>
              <a:rPr lang="en-US" dirty="0" smtClean="0"/>
              <a:t>in the United Kingdom published this record of global average temperatures (called HadCRUT3). The data set was based on a previous global temperature data set called </a:t>
            </a:r>
            <a:r>
              <a:rPr lang="en-US" dirty="0" err="1" smtClean="0"/>
              <a:t>HadCRUT</a:t>
            </a:r>
            <a:r>
              <a:rPr lang="en-US" dirty="0" smtClean="0"/>
              <a:t> which was derived from instrumental records. The old temperature record was modified to reflect improvements in estimating sea surface temperature and land data. The study also included a comprehensive set of uncertainty estimates for the data, including estimates of measurement and sampling error, temperature bias effects, and the effect of limited observational coverage on large-scale averages.</a:t>
            </a:r>
          </a:p>
          <a:p>
            <a:pPr>
              <a:defRPr/>
            </a:pPr>
            <a:endParaRPr lang="en-US" dirty="0" smtClean="0"/>
          </a:p>
          <a:p>
            <a:pPr>
              <a:defRPr/>
            </a:pPr>
            <a:r>
              <a:rPr lang="en-US" dirty="0" err="1" smtClean="0"/>
              <a:t>Brohan</a:t>
            </a:r>
            <a:r>
              <a:rPr lang="en-US" dirty="0" smtClean="0"/>
              <a:t>, P., J. J. Kennedy, I. Harris, S. F. B. </a:t>
            </a:r>
            <a:r>
              <a:rPr lang="en-US" dirty="0" err="1" smtClean="0"/>
              <a:t>Tett</a:t>
            </a:r>
            <a:r>
              <a:rPr lang="en-US" dirty="0" smtClean="0"/>
              <a:t>, and P. D. Jones (2006), </a:t>
            </a:r>
            <a:r>
              <a:rPr lang="en-US" b="1" dirty="0" smtClean="0"/>
              <a:t>Uncertainty estimates in regional and global observed temperature changes: A new data set from 1850</a:t>
            </a:r>
            <a:r>
              <a:rPr lang="en-US" dirty="0" smtClean="0"/>
              <a:t>, </a:t>
            </a:r>
            <a:r>
              <a:rPr lang="en-US" i="1" dirty="0" smtClean="0"/>
              <a:t>J. </a:t>
            </a:r>
            <a:r>
              <a:rPr lang="en-US" i="1" dirty="0" err="1" smtClean="0"/>
              <a:t>Geophys</a:t>
            </a:r>
            <a:r>
              <a:rPr lang="en-US" i="1" dirty="0" smtClean="0"/>
              <a:t>. Res.</a:t>
            </a:r>
            <a:r>
              <a:rPr lang="en-US" dirty="0" smtClean="0"/>
              <a:t>, 111, D12106, doi:10.1029/2005JD006548.</a:t>
            </a:r>
          </a:p>
        </p:txBody>
      </p:sp>
      <p:sp>
        <p:nvSpPr>
          <p:cNvPr id="3" name="Action Button: Custom 2">
            <a:hlinkClick r:id="" action="ppaction://hlinkshowjump?jump=lastslideviewed" highlightClick="1"/>
          </p:cNvPr>
          <p:cNvSpPr/>
          <p:nvPr/>
        </p:nvSpPr>
        <p:spPr>
          <a:xfrm>
            <a:off x="7442200" y="6136270"/>
            <a:ext cx="1701800" cy="72173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F7F7F"/>
                </a:solidFill>
              </a:rPr>
              <a:t>Back</a:t>
            </a:r>
            <a:endParaRPr lang="en-US" dirty="0">
              <a:solidFill>
                <a:srgbClr val="7F7F7F"/>
              </a:solidFill>
            </a:endParaRPr>
          </a:p>
        </p:txBody>
      </p:sp>
      <p:sp>
        <p:nvSpPr>
          <p:cNvPr id="4" name="Action Button: Back or Previous 3">
            <a:hlinkClick r:id="" action="ppaction://hlinkshowjump?jump=lastslideviewed" highlightClick="1"/>
          </p:cNvPr>
          <p:cNvSpPr/>
          <p:nvPr/>
        </p:nvSpPr>
        <p:spPr>
          <a:xfrm>
            <a:off x="7696200" y="6263270"/>
            <a:ext cx="266700" cy="493130"/>
          </a:xfrm>
          <a:prstGeom prst="actionButtonBackPrevious">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413864" y="473180"/>
            <a:ext cx="8439084" cy="6247864"/>
          </a:xfrm>
          <a:prstGeom prst="rect">
            <a:avLst/>
          </a:prstGeom>
          <a:noFill/>
        </p:spPr>
        <p:txBody>
          <a:bodyPr wrap="square" rtlCol="0">
            <a:spAutoFit/>
          </a:bodyPr>
          <a:lstStyle/>
          <a:p>
            <a:r>
              <a:rPr lang="en-US" sz="2000" b="1" dirty="0" smtClean="0"/>
              <a:t>Proxy Records</a:t>
            </a:r>
          </a:p>
          <a:p>
            <a:r>
              <a:rPr lang="en-US" sz="2000" dirty="0" smtClean="0"/>
              <a:t>Temperatures can be deduced from natural records such as</a:t>
            </a:r>
          </a:p>
          <a:p>
            <a:r>
              <a:rPr lang="en-US" sz="2000" dirty="0" smtClean="0"/>
              <a:t>              Tree rings               Sediments in the ocean or lakes</a:t>
            </a:r>
          </a:p>
          <a:p>
            <a:r>
              <a:rPr lang="en-US" sz="2000" dirty="0" smtClean="0"/>
              <a:t>              Corals                      Subsurface rock, soil, or ice temperatures</a:t>
            </a:r>
          </a:p>
          <a:p>
            <a:r>
              <a:rPr lang="en-US" sz="2000" dirty="0" smtClean="0"/>
              <a:t>              Layers of ice</a:t>
            </a:r>
          </a:p>
          <a:p>
            <a:r>
              <a:rPr lang="en-US" sz="2000" dirty="0" smtClean="0">
                <a:solidFill>
                  <a:schemeClr val="bg1">
                    <a:lumMod val="65000"/>
                  </a:schemeClr>
                </a:solidFill>
              </a:rPr>
              <a:t>       In Slide Show mode, click any item above for further information </a:t>
            </a:r>
            <a:r>
              <a:rPr lang="en-US" sz="2000" dirty="0" smtClean="0"/>
              <a:t> </a:t>
            </a:r>
          </a:p>
          <a:p>
            <a:r>
              <a:rPr lang="en-US" sz="2000" dirty="0" smtClean="0"/>
              <a:t>----------------------------------------------------------------------------------------------------------</a:t>
            </a:r>
          </a:p>
          <a:p>
            <a:endParaRPr lang="en-US" sz="2000" b="1" dirty="0" smtClean="0"/>
          </a:p>
          <a:p>
            <a:r>
              <a:rPr lang="en-US" sz="2000" dirty="0" smtClean="0"/>
              <a:t>The </a:t>
            </a:r>
            <a:r>
              <a:rPr lang="en-US" sz="2000" dirty="0" err="1" smtClean="0"/>
              <a:t>Esper</a:t>
            </a:r>
            <a:r>
              <a:rPr lang="en-US" sz="2000" dirty="0" smtClean="0"/>
              <a:t> et. al. record was extracted from tree-ring chronologies from 14 sites in the Northern Hemisphere. At the time of publication, Jan </a:t>
            </a:r>
            <a:r>
              <a:rPr lang="en-US" sz="2000" dirty="0" err="1" smtClean="0"/>
              <a:t>Esper</a:t>
            </a:r>
            <a:r>
              <a:rPr lang="en-US" sz="2000" dirty="0" smtClean="0"/>
              <a:t> and and Fritz </a:t>
            </a:r>
            <a:r>
              <a:rPr lang="en-US" sz="2000" dirty="0" err="1" smtClean="0"/>
              <a:t>Schweingruberwere</a:t>
            </a:r>
            <a:r>
              <a:rPr lang="en-US" sz="2000" dirty="0" smtClean="0"/>
              <a:t> affiliated with the Swiss Federal Research Institute in Switzerland. Edward Cook was affiliated with Lamont-Doherty Earth Observatory at Columbia University, New York, in the United States. </a:t>
            </a:r>
          </a:p>
          <a:p>
            <a:endParaRPr lang="en-US" sz="2000" dirty="0" smtClean="0"/>
          </a:p>
          <a:p>
            <a:r>
              <a:rPr lang="en-US" sz="2000" dirty="0" err="1" smtClean="0"/>
              <a:t>Esper</a:t>
            </a:r>
            <a:r>
              <a:rPr lang="en-US" sz="2000" dirty="0" smtClean="0"/>
              <a:t>, J., E. R. Cook, and F. H. </a:t>
            </a:r>
            <a:r>
              <a:rPr lang="en-US" sz="2000" dirty="0" err="1" smtClean="0"/>
              <a:t>Schweingruber</a:t>
            </a:r>
            <a:r>
              <a:rPr lang="en-US" sz="2000" dirty="0" smtClean="0"/>
              <a:t> (2002), </a:t>
            </a:r>
            <a:r>
              <a:rPr lang="en-US" sz="2000" b="1" dirty="0" smtClean="0"/>
              <a:t>Low-Frequency Signals in Long Tree-Ring Chronologies for Reconstructing Past Temperature Variability </a:t>
            </a:r>
            <a:r>
              <a:rPr lang="en-US" sz="2000" i="1" dirty="0" smtClean="0"/>
              <a:t>Science </a:t>
            </a:r>
            <a:r>
              <a:rPr lang="en-US" sz="2000" dirty="0" smtClean="0"/>
              <a:t>22 March 2002: Vol. 295 no. 5563 pp. 2250-2253  DOI: 10.1126/science.1066208</a:t>
            </a:r>
          </a:p>
          <a:p>
            <a:endParaRPr lang="en-US" sz="2000" dirty="0" smtClean="0"/>
          </a:p>
          <a:p>
            <a:endParaRPr lang="en-US" sz="2000" b="1" dirty="0" smtClean="0"/>
          </a:p>
        </p:txBody>
      </p:sp>
      <p:sp>
        <p:nvSpPr>
          <p:cNvPr id="4" name="Rectangle 3">
            <a:hlinkClick r:id="rId3" action="ppaction://hlinksldjump"/>
          </p:cNvPr>
          <p:cNvSpPr/>
          <p:nvPr/>
        </p:nvSpPr>
        <p:spPr>
          <a:xfrm>
            <a:off x="1295400" y="1193800"/>
            <a:ext cx="1028700" cy="2413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a:hlinkClick r:id="rId4" action="ppaction://hlinksldjump"/>
          </p:cNvPr>
          <p:cNvSpPr/>
          <p:nvPr/>
        </p:nvSpPr>
        <p:spPr>
          <a:xfrm>
            <a:off x="1295400" y="1498600"/>
            <a:ext cx="711200" cy="2413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a:hlinkClick r:id="rId5" action="ppaction://hlinksldjump"/>
          </p:cNvPr>
          <p:cNvSpPr/>
          <p:nvPr/>
        </p:nvSpPr>
        <p:spPr>
          <a:xfrm>
            <a:off x="1295400" y="1816100"/>
            <a:ext cx="1333500" cy="2413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a:hlinkClick r:id="rId6" action="ppaction://hlinksldjump"/>
          </p:cNvPr>
          <p:cNvSpPr/>
          <p:nvPr/>
        </p:nvSpPr>
        <p:spPr>
          <a:xfrm>
            <a:off x="3086100" y="1193800"/>
            <a:ext cx="3390900" cy="2413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a:hlinkClick r:id="rId7" action="ppaction://hlinksldjump"/>
          </p:cNvPr>
          <p:cNvSpPr/>
          <p:nvPr/>
        </p:nvSpPr>
        <p:spPr>
          <a:xfrm>
            <a:off x="3238500" y="1504950"/>
            <a:ext cx="4241800" cy="2413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Action Button: Custom 10">
            <a:hlinkClick r:id="rId8" action="ppaction://hlinksldjump" highlightClick="1"/>
          </p:cNvPr>
          <p:cNvSpPr/>
          <p:nvPr/>
        </p:nvSpPr>
        <p:spPr>
          <a:xfrm>
            <a:off x="7112000" y="6136270"/>
            <a:ext cx="2032000" cy="72173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F7F7F"/>
                </a:solidFill>
              </a:rPr>
              <a:t>Back to Graph</a:t>
            </a:r>
            <a:endParaRPr lang="en-US" dirty="0">
              <a:solidFill>
                <a:srgbClr val="7F7F7F"/>
              </a:solidFill>
            </a:endParaRPr>
          </a:p>
        </p:txBody>
      </p:sp>
      <p:sp>
        <p:nvSpPr>
          <p:cNvPr id="12" name="Action Button: Back or Previous 11">
            <a:hlinkClick r:id="rId8" action="ppaction://hlinksldjump" highlightClick="1"/>
          </p:cNvPr>
          <p:cNvSpPr/>
          <p:nvPr/>
        </p:nvSpPr>
        <p:spPr>
          <a:xfrm>
            <a:off x="7112000" y="6263270"/>
            <a:ext cx="266700" cy="493130"/>
          </a:xfrm>
          <a:prstGeom prst="actionButtonBackPrevious">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413864" y="473180"/>
            <a:ext cx="8439084" cy="6247864"/>
          </a:xfrm>
          <a:prstGeom prst="rect">
            <a:avLst/>
          </a:prstGeom>
          <a:noFill/>
        </p:spPr>
        <p:txBody>
          <a:bodyPr wrap="square" rtlCol="0">
            <a:spAutoFit/>
          </a:bodyPr>
          <a:lstStyle/>
          <a:p>
            <a:r>
              <a:rPr lang="en-US" sz="2000" b="1" dirty="0" smtClean="0"/>
              <a:t>Proxy Records</a:t>
            </a:r>
          </a:p>
          <a:p>
            <a:r>
              <a:rPr lang="en-US" sz="2000" dirty="0" smtClean="0"/>
              <a:t>Temperatures can be deduced from natural records such as</a:t>
            </a:r>
          </a:p>
          <a:p>
            <a:r>
              <a:rPr lang="en-US" sz="2000" dirty="0" smtClean="0"/>
              <a:t>              Tree rings               Sediments in the ocean or lakes</a:t>
            </a:r>
          </a:p>
          <a:p>
            <a:r>
              <a:rPr lang="en-US" sz="2000" dirty="0" smtClean="0"/>
              <a:t>              Corals                      Subsurface rock, soil, or ice temperatures</a:t>
            </a:r>
          </a:p>
          <a:p>
            <a:r>
              <a:rPr lang="en-US" sz="2000" dirty="0" smtClean="0"/>
              <a:t>              Layers of ice</a:t>
            </a:r>
          </a:p>
          <a:p>
            <a:r>
              <a:rPr lang="en-US" sz="2000" dirty="0" smtClean="0">
                <a:solidFill>
                  <a:schemeClr val="bg1">
                    <a:lumMod val="65000"/>
                  </a:schemeClr>
                </a:solidFill>
              </a:rPr>
              <a:t>       In Slide Show mode, click any item above for further information </a:t>
            </a:r>
            <a:endParaRPr lang="en-US" sz="2000" dirty="0" smtClean="0"/>
          </a:p>
          <a:p>
            <a:r>
              <a:rPr lang="en-US" sz="2000" dirty="0" smtClean="0"/>
              <a:t>----------------------------------------------------------------------------------------------------------</a:t>
            </a:r>
          </a:p>
          <a:p>
            <a:endParaRPr lang="en-US" sz="2000" b="1" dirty="0" smtClean="0"/>
          </a:p>
          <a:p>
            <a:r>
              <a:rPr lang="en-US" sz="2000" dirty="0" smtClean="0"/>
              <a:t>The Mann and Jones record of past temperatures is based on ice boreholes, ice cores, sediment records, and tree-ring chronologies. At the time of publication, Michael E. Mann was affiliated with the Department of Environmental Sciences at the University of Virginia in Charlottesville, Virginia in the USA. Philip D. Jones is affiliated with the Climatic Research Unit at University of East Anglia in Norwich, in the United Kingdom. </a:t>
            </a:r>
          </a:p>
          <a:p>
            <a:endParaRPr lang="en-US" sz="2000" b="1" dirty="0" smtClean="0"/>
          </a:p>
          <a:p>
            <a:r>
              <a:rPr lang="en-US" sz="2000" dirty="0" smtClean="0"/>
              <a:t>Mann, M. E., and P. D. Jones (2003), </a:t>
            </a:r>
            <a:r>
              <a:rPr lang="en-US" sz="2000" b="1" dirty="0" smtClean="0"/>
              <a:t>Global Surface Temperatures over the Past Two Millennia</a:t>
            </a:r>
            <a:r>
              <a:rPr lang="en-US" sz="2000" i="1" dirty="0" smtClean="0"/>
              <a:t> Geophysical Research Letters</a:t>
            </a:r>
            <a:r>
              <a:rPr lang="en-US" sz="2000" dirty="0" smtClean="0"/>
              <a:t> Vol. 30, No. 15, 1820, August 2003 </a:t>
            </a:r>
            <a:r>
              <a:rPr lang="en-US" sz="2000" dirty="0" err="1" smtClean="0"/>
              <a:t>doi</a:t>
            </a:r>
            <a:r>
              <a:rPr lang="en-US" sz="2000" dirty="0" smtClean="0"/>
              <a:t>: 10.1029/2003GL017814</a:t>
            </a:r>
            <a:r>
              <a:rPr lang="en-US" sz="2000" i="1" dirty="0" smtClean="0"/>
              <a:t> </a:t>
            </a:r>
          </a:p>
          <a:p>
            <a:endParaRPr lang="en-US" sz="2000" dirty="0" smtClean="0"/>
          </a:p>
          <a:p>
            <a:endParaRPr lang="en-US" sz="2000" b="1" dirty="0" smtClean="0"/>
          </a:p>
        </p:txBody>
      </p:sp>
      <p:sp>
        <p:nvSpPr>
          <p:cNvPr id="6" name="Rectangle 5">
            <a:hlinkClick r:id="rId3" action="ppaction://hlinksldjump"/>
          </p:cNvPr>
          <p:cNvSpPr/>
          <p:nvPr/>
        </p:nvSpPr>
        <p:spPr>
          <a:xfrm>
            <a:off x="1295400" y="1193800"/>
            <a:ext cx="1028700" cy="2413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a:hlinkClick r:id="rId4" action="ppaction://hlinksldjump"/>
          </p:cNvPr>
          <p:cNvSpPr/>
          <p:nvPr/>
        </p:nvSpPr>
        <p:spPr>
          <a:xfrm>
            <a:off x="1295400" y="1498600"/>
            <a:ext cx="711200" cy="2413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a:hlinkClick r:id="rId5" action="ppaction://hlinksldjump"/>
          </p:cNvPr>
          <p:cNvSpPr/>
          <p:nvPr/>
        </p:nvSpPr>
        <p:spPr>
          <a:xfrm>
            <a:off x="1295400" y="1816100"/>
            <a:ext cx="1333500" cy="2413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a:hlinkClick r:id="rId6" action="ppaction://hlinksldjump"/>
          </p:cNvPr>
          <p:cNvSpPr/>
          <p:nvPr/>
        </p:nvSpPr>
        <p:spPr>
          <a:xfrm>
            <a:off x="3086100" y="1193800"/>
            <a:ext cx="3390900" cy="2413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a:hlinkClick r:id="rId7" action="ppaction://hlinksldjump"/>
          </p:cNvPr>
          <p:cNvSpPr/>
          <p:nvPr/>
        </p:nvSpPr>
        <p:spPr>
          <a:xfrm>
            <a:off x="3238500" y="1504950"/>
            <a:ext cx="4241800" cy="2413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Action Button: Custom 12">
            <a:hlinkClick r:id="rId8" action="ppaction://hlinksldjump" highlightClick="1"/>
          </p:cNvPr>
          <p:cNvSpPr/>
          <p:nvPr/>
        </p:nvSpPr>
        <p:spPr>
          <a:xfrm>
            <a:off x="7112000" y="6136270"/>
            <a:ext cx="2032000" cy="72173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F7F7F"/>
                </a:solidFill>
              </a:rPr>
              <a:t>Back to Graph</a:t>
            </a:r>
            <a:endParaRPr lang="en-US" dirty="0">
              <a:solidFill>
                <a:srgbClr val="7F7F7F"/>
              </a:solidFill>
            </a:endParaRPr>
          </a:p>
        </p:txBody>
      </p:sp>
      <p:sp>
        <p:nvSpPr>
          <p:cNvPr id="14" name="Action Button: Back or Previous 13">
            <a:hlinkClick r:id="rId8" action="ppaction://hlinksldjump" highlightClick="1"/>
          </p:cNvPr>
          <p:cNvSpPr/>
          <p:nvPr/>
        </p:nvSpPr>
        <p:spPr>
          <a:xfrm>
            <a:off x="7112000" y="6263270"/>
            <a:ext cx="266700" cy="493130"/>
          </a:xfrm>
          <a:prstGeom prst="actionButtonBackPrevious">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413864" y="473180"/>
            <a:ext cx="8439084" cy="5324535"/>
          </a:xfrm>
          <a:prstGeom prst="rect">
            <a:avLst/>
          </a:prstGeom>
          <a:noFill/>
        </p:spPr>
        <p:txBody>
          <a:bodyPr wrap="square" rtlCol="0">
            <a:spAutoFit/>
          </a:bodyPr>
          <a:lstStyle/>
          <a:p>
            <a:r>
              <a:rPr lang="en-US" sz="2000" b="1" dirty="0" smtClean="0"/>
              <a:t>Proxy Records</a:t>
            </a:r>
          </a:p>
          <a:p>
            <a:r>
              <a:rPr lang="en-US" sz="2000" dirty="0" smtClean="0"/>
              <a:t>Temperatures can be deduced from natural records such as</a:t>
            </a:r>
          </a:p>
          <a:p>
            <a:r>
              <a:rPr lang="en-US" sz="2000" dirty="0" smtClean="0"/>
              <a:t>              Tree rings               Sediments in the ocean or lakes</a:t>
            </a:r>
          </a:p>
          <a:p>
            <a:r>
              <a:rPr lang="en-US" sz="2000" dirty="0" smtClean="0"/>
              <a:t>              Corals                      Subsurface rock, soil, or ice temperatures</a:t>
            </a:r>
          </a:p>
          <a:p>
            <a:r>
              <a:rPr lang="en-US" sz="2000" dirty="0" smtClean="0"/>
              <a:t>              Layers of ice</a:t>
            </a:r>
          </a:p>
          <a:p>
            <a:r>
              <a:rPr lang="en-US" sz="2000" dirty="0" smtClean="0">
                <a:solidFill>
                  <a:schemeClr val="bg1">
                    <a:lumMod val="65000"/>
                  </a:schemeClr>
                </a:solidFill>
              </a:rPr>
              <a:t>       In Slide Show mode, click any item above for further information </a:t>
            </a:r>
            <a:endParaRPr lang="en-US" sz="2000" dirty="0" smtClean="0"/>
          </a:p>
          <a:p>
            <a:r>
              <a:rPr lang="en-US" sz="2000" dirty="0" smtClean="0"/>
              <a:t>----------------------------------------------------------------------------------------------------------</a:t>
            </a:r>
          </a:p>
          <a:p>
            <a:endParaRPr lang="en-US" sz="2000" b="1" dirty="0" smtClean="0"/>
          </a:p>
          <a:p>
            <a:r>
              <a:rPr lang="en-US" sz="2000" dirty="0" smtClean="0"/>
              <a:t>Anders </a:t>
            </a:r>
            <a:r>
              <a:rPr lang="en-US" sz="2000" dirty="0" err="1" smtClean="0"/>
              <a:t>Moberg</a:t>
            </a:r>
            <a:r>
              <a:rPr lang="en-US" sz="2000" dirty="0" smtClean="0"/>
              <a:t> and colleagues from Sweden and Russia published a temperature record deduced from tree rings and lake and ocean sediments. </a:t>
            </a:r>
          </a:p>
          <a:p>
            <a:endParaRPr lang="en-US" sz="2000" dirty="0" smtClean="0"/>
          </a:p>
          <a:p>
            <a:r>
              <a:rPr lang="en-US" sz="2000" dirty="0" err="1" smtClean="0"/>
              <a:t>Moberg</a:t>
            </a:r>
            <a:r>
              <a:rPr lang="en-US" sz="2000" dirty="0" smtClean="0"/>
              <a:t>, A., D. M. </a:t>
            </a:r>
            <a:r>
              <a:rPr lang="en-US" sz="2000" dirty="0" err="1" smtClean="0"/>
              <a:t>Sonechkin</a:t>
            </a:r>
            <a:r>
              <a:rPr lang="en-US" sz="2000" dirty="0" smtClean="0"/>
              <a:t>, K. Holmgren, N. M. </a:t>
            </a:r>
            <a:r>
              <a:rPr lang="en-US" sz="2000" dirty="0" err="1" smtClean="0"/>
              <a:t>Datsenko</a:t>
            </a:r>
            <a:r>
              <a:rPr lang="en-US" sz="2000" dirty="0" smtClean="0"/>
              <a:t>, and W. </a:t>
            </a:r>
            <a:r>
              <a:rPr lang="en-US" sz="2000" dirty="0" err="1" smtClean="0"/>
              <a:t>Karlén</a:t>
            </a:r>
            <a:r>
              <a:rPr lang="en-US" sz="2000" dirty="0" smtClean="0"/>
              <a:t> (2005),</a:t>
            </a:r>
            <a:r>
              <a:rPr lang="en-US" sz="2000" b="1" dirty="0" smtClean="0"/>
              <a:t> Highly variable Northern Hemisphere temperatures reconstructed from low- and high-resolution proxy data </a:t>
            </a:r>
            <a:r>
              <a:rPr lang="en-US" sz="2000" i="1" dirty="0" smtClean="0"/>
              <a:t>Nature</a:t>
            </a:r>
            <a:r>
              <a:rPr lang="en-US" sz="2000" dirty="0" smtClean="0"/>
              <a:t>, Vol. 433, No. 7026, pp. 613 - 617, 10 February 2005.</a:t>
            </a:r>
          </a:p>
          <a:p>
            <a:endParaRPr lang="en-US" sz="2000" dirty="0" smtClean="0"/>
          </a:p>
          <a:p>
            <a:endParaRPr lang="en-US" sz="2000" b="1" dirty="0" smtClean="0"/>
          </a:p>
        </p:txBody>
      </p:sp>
      <p:sp>
        <p:nvSpPr>
          <p:cNvPr id="6" name="Rectangle 5">
            <a:hlinkClick r:id="rId3" action="ppaction://hlinksldjump"/>
          </p:cNvPr>
          <p:cNvSpPr/>
          <p:nvPr/>
        </p:nvSpPr>
        <p:spPr>
          <a:xfrm>
            <a:off x="1295400" y="1193800"/>
            <a:ext cx="1028700" cy="2413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a:hlinkClick r:id="rId4" action="ppaction://hlinksldjump"/>
          </p:cNvPr>
          <p:cNvSpPr/>
          <p:nvPr/>
        </p:nvSpPr>
        <p:spPr>
          <a:xfrm>
            <a:off x="1295400" y="1498600"/>
            <a:ext cx="711200" cy="2413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a:hlinkClick r:id="rId5" action="ppaction://hlinksldjump"/>
          </p:cNvPr>
          <p:cNvSpPr/>
          <p:nvPr/>
        </p:nvSpPr>
        <p:spPr>
          <a:xfrm>
            <a:off x="1295400" y="1816100"/>
            <a:ext cx="1333500" cy="2413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a:hlinkClick r:id="rId6" action="ppaction://hlinksldjump"/>
          </p:cNvPr>
          <p:cNvSpPr/>
          <p:nvPr/>
        </p:nvSpPr>
        <p:spPr>
          <a:xfrm>
            <a:off x="3086100" y="1193800"/>
            <a:ext cx="3390900" cy="2413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a:hlinkClick r:id="rId7" action="ppaction://hlinksldjump"/>
          </p:cNvPr>
          <p:cNvSpPr/>
          <p:nvPr/>
        </p:nvSpPr>
        <p:spPr>
          <a:xfrm>
            <a:off x="3238500" y="1504950"/>
            <a:ext cx="4241800" cy="2413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Action Button: Custom 12">
            <a:hlinkClick r:id="rId8" action="ppaction://hlinksldjump" highlightClick="1"/>
          </p:cNvPr>
          <p:cNvSpPr/>
          <p:nvPr/>
        </p:nvSpPr>
        <p:spPr>
          <a:xfrm>
            <a:off x="7112000" y="6136270"/>
            <a:ext cx="2032000" cy="72173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F7F7F"/>
                </a:solidFill>
              </a:rPr>
              <a:t>Back to Graph</a:t>
            </a:r>
            <a:endParaRPr lang="en-US" dirty="0">
              <a:solidFill>
                <a:srgbClr val="7F7F7F"/>
              </a:solidFill>
            </a:endParaRPr>
          </a:p>
        </p:txBody>
      </p:sp>
      <p:sp>
        <p:nvSpPr>
          <p:cNvPr id="14" name="Action Button: Back or Previous 13">
            <a:hlinkClick r:id="rId8" action="ppaction://hlinksldjump" highlightClick="1"/>
          </p:cNvPr>
          <p:cNvSpPr/>
          <p:nvPr/>
        </p:nvSpPr>
        <p:spPr>
          <a:xfrm>
            <a:off x="7112000" y="6263270"/>
            <a:ext cx="266700" cy="493130"/>
          </a:xfrm>
          <a:prstGeom prst="actionButtonBackPrevious">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413864" y="473180"/>
            <a:ext cx="8439084" cy="5570757"/>
          </a:xfrm>
          <a:prstGeom prst="rect">
            <a:avLst/>
          </a:prstGeom>
          <a:noFill/>
        </p:spPr>
        <p:txBody>
          <a:bodyPr wrap="square" rtlCol="0">
            <a:spAutoFit/>
          </a:bodyPr>
          <a:lstStyle/>
          <a:p>
            <a:r>
              <a:rPr lang="en-US" sz="2000" b="1" dirty="0" smtClean="0"/>
              <a:t>Proxy Records</a:t>
            </a:r>
          </a:p>
          <a:p>
            <a:r>
              <a:rPr lang="en-US" sz="2000" dirty="0" smtClean="0"/>
              <a:t>Temperatures can be deduced from natural records such as</a:t>
            </a:r>
          </a:p>
          <a:p>
            <a:r>
              <a:rPr lang="en-US" sz="2000" dirty="0" smtClean="0"/>
              <a:t>              Tree rings               Sediments in the ocean or lakes</a:t>
            </a:r>
          </a:p>
          <a:p>
            <a:r>
              <a:rPr lang="en-US" sz="2000" dirty="0" smtClean="0"/>
              <a:t>              Corals                      Subsurface rock, soil, or ice temperatures</a:t>
            </a:r>
          </a:p>
          <a:p>
            <a:r>
              <a:rPr lang="en-US" sz="2000" dirty="0" smtClean="0"/>
              <a:t>              Layers of ice</a:t>
            </a:r>
          </a:p>
          <a:p>
            <a:r>
              <a:rPr lang="en-US" sz="2000" dirty="0" smtClean="0">
                <a:solidFill>
                  <a:schemeClr val="bg1">
                    <a:lumMod val="65000"/>
                  </a:schemeClr>
                </a:solidFill>
              </a:rPr>
              <a:t>       In Slide Show mode, click any item above for further information </a:t>
            </a:r>
            <a:endParaRPr lang="en-US" sz="2000" dirty="0" smtClean="0"/>
          </a:p>
          <a:p>
            <a:r>
              <a:rPr lang="en-US" sz="2000" dirty="0" smtClean="0"/>
              <a:t>----------------------------------------------------------------------------------------------------------</a:t>
            </a:r>
          </a:p>
          <a:p>
            <a:r>
              <a:rPr lang="en-US" dirty="0" smtClean="0"/>
              <a:t>Gabriele </a:t>
            </a:r>
            <a:r>
              <a:rPr lang="en-US" dirty="0" err="1" smtClean="0"/>
              <a:t>Hegerl</a:t>
            </a:r>
            <a:r>
              <a:rPr lang="en-US" dirty="0" smtClean="0"/>
              <a:t>, along with two of her Duke University colleagues and a collaborator in the United Kingdom developed their temperature reconstruction as follows: “We use large-ensemble energy balance modeling and simulate the temperature response to past solar, volcanic and greenhouse gas forcing to determine which climate sensitivities yield simulations that are in agreement with proxy reconstructions. After accounting for the uncertainty in reconstructions and estimates of past external forcing, we find an independent estimate of climate sensitivity that is very similar to those from instrumental data.”</a:t>
            </a:r>
          </a:p>
          <a:p>
            <a:endParaRPr lang="en-US" dirty="0" smtClean="0"/>
          </a:p>
          <a:p>
            <a:r>
              <a:rPr lang="en-US" dirty="0" err="1" smtClean="0"/>
              <a:t>Hegerl</a:t>
            </a:r>
            <a:r>
              <a:rPr lang="en-US" dirty="0" smtClean="0"/>
              <a:t>, G. C., T. J. Crowley, W. T. Hyde, and D. J. Frame (2006), </a:t>
            </a:r>
            <a:r>
              <a:rPr lang="en-US" b="1" dirty="0" smtClean="0"/>
              <a:t>Climate sensitivity constrained by temperature reconstructions over the past seven centuries. </a:t>
            </a:r>
            <a:r>
              <a:rPr lang="en-US" i="1" dirty="0" smtClean="0"/>
              <a:t>Nature </a:t>
            </a:r>
            <a:r>
              <a:rPr lang="en-US" dirty="0" smtClean="0"/>
              <a:t>440, 1029-1032 (20 April 2006) | doi:10.1038/nature04679</a:t>
            </a:r>
          </a:p>
        </p:txBody>
      </p:sp>
      <p:sp>
        <p:nvSpPr>
          <p:cNvPr id="6" name="Rectangle 5">
            <a:hlinkClick r:id="rId3" action="ppaction://hlinksldjump"/>
          </p:cNvPr>
          <p:cNvSpPr/>
          <p:nvPr/>
        </p:nvSpPr>
        <p:spPr>
          <a:xfrm>
            <a:off x="1295400" y="1193800"/>
            <a:ext cx="1028700" cy="2413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a:hlinkClick r:id="rId4" action="ppaction://hlinksldjump"/>
          </p:cNvPr>
          <p:cNvSpPr/>
          <p:nvPr/>
        </p:nvSpPr>
        <p:spPr>
          <a:xfrm>
            <a:off x="1295400" y="1498600"/>
            <a:ext cx="711200" cy="2413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a:hlinkClick r:id="rId5" action="ppaction://hlinksldjump"/>
          </p:cNvPr>
          <p:cNvSpPr/>
          <p:nvPr/>
        </p:nvSpPr>
        <p:spPr>
          <a:xfrm>
            <a:off x="1295400" y="1816100"/>
            <a:ext cx="1333500" cy="2413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a:hlinkClick r:id="rId6" action="ppaction://hlinksldjump"/>
          </p:cNvPr>
          <p:cNvSpPr/>
          <p:nvPr/>
        </p:nvSpPr>
        <p:spPr>
          <a:xfrm>
            <a:off x="3086100" y="1193800"/>
            <a:ext cx="3390900" cy="2413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a:hlinkClick r:id="rId7" action="ppaction://hlinksldjump"/>
          </p:cNvPr>
          <p:cNvSpPr/>
          <p:nvPr/>
        </p:nvSpPr>
        <p:spPr>
          <a:xfrm>
            <a:off x="3238500" y="1504950"/>
            <a:ext cx="4241800" cy="2413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Action Button: Custom 14">
            <a:hlinkClick r:id="rId8" action="ppaction://hlinksldjump" highlightClick="1"/>
          </p:cNvPr>
          <p:cNvSpPr/>
          <p:nvPr/>
        </p:nvSpPr>
        <p:spPr>
          <a:xfrm>
            <a:off x="7112000" y="6136270"/>
            <a:ext cx="2032000" cy="72173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F7F7F"/>
                </a:solidFill>
              </a:rPr>
              <a:t>Back to Graph</a:t>
            </a:r>
            <a:endParaRPr lang="en-US" dirty="0">
              <a:solidFill>
                <a:srgbClr val="7F7F7F"/>
              </a:solidFill>
            </a:endParaRPr>
          </a:p>
        </p:txBody>
      </p:sp>
      <p:sp>
        <p:nvSpPr>
          <p:cNvPr id="16" name="Action Button: Back or Previous 15">
            <a:hlinkClick r:id="rId8" action="ppaction://hlinksldjump" highlightClick="1"/>
          </p:cNvPr>
          <p:cNvSpPr/>
          <p:nvPr/>
        </p:nvSpPr>
        <p:spPr>
          <a:xfrm>
            <a:off x="7112000" y="6263270"/>
            <a:ext cx="266700" cy="493130"/>
          </a:xfrm>
          <a:prstGeom prst="actionButtonBackPrevious">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638253" y="622300"/>
            <a:ext cx="8032595" cy="2246769"/>
          </a:xfrm>
          <a:prstGeom prst="rect">
            <a:avLst/>
          </a:prstGeom>
          <a:noFill/>
        </p:spPr>
        <p:txBody>
          <a:bodyPr wrap="square" rtlCol="0">
            <a:spAutoFit/>
          </a:bodyPr>
          <a:lstStyle/>
          <a:p>
            <a:r>
              <a:rPr lang="en-US" sz="2800" dirty="0" smtClean="0"/>
              <a:t>This presentation</a:t>
            </a:r>
            <a:r>
              <a:rPr lang="en-US" sz="2800" dirty="0" smtClean="0"/>
              <a:t> shows scientific estimates of </a:t>
            </a:r>
            <a:r>
              <a:rPr lang="en-US" sz="2800" b="1" dirty="0" smtClean="0"/>
              <a:t>g</a:t>
            </a:r>
            <a:r>
              <a:rPr lang="en-US" sz="2800" b="1" dirty="0" smtClean="0"/>
              <a:t>lobal average temperature </a:t>
            </a:r>
            <a:r>
              <a:rPr lang="en-US" sz="2800" b="1" dirty="0" smtClean="0"/>
              <a:t>from 1000 to 2100</a:t>
            </a:r>
            <a:r>
              <a:rPr lang="en-US" sz="2800" dirty="0" smtClean="0"/>
              <a:t>. Each dataset, calculated from </a:t>
            </a:r>
            <a:r>
              <a:rPr lang="en-US" sz="2800" dirty="0" smtClean="0"/>
              <a:t>instrumental records, proxy records, or projections, has been published in peer-reviewed literature.</a:t>
            </a:r>
          </a:p>
        </p:txBody>
      </p:sp>
      <p:sp>
        <p:nvSpPr>
          <p:cNvPr id="7" name="Action Button: Custom 6">
            <a:hlinkClick r:id="" action="ppaction://hlinkshowjump?jump=nextslide" highlightClick="1"/>
          </p:cNvPr>
          <p:cNvSpPr/>
          <p:nvPr/>
        </p:nvSpPr>
        <p:spPr>
          <a:xfrm>
            <a:off x="7645400" y="6286500"/>
            <a:ext cx="1498600" cy="5588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bg1">
                    <a:lumMod val="65000"/>
                  </a:schemeClr>
                </a:solidFill>
              </a:rPr>
              <a:t>Next</a:t>
            </a:r>
            <a:endParaRPr lang="en-US" dirty="0">
              <a:solidFill>
                <a:schemeClr val="bg1">
                  <a:lumMod val="65000"/>
                </a:schemeClr>
              </a:solidFill>
            </a:endParaRPr>
          </a:p>
        </p:txBody>
      </p:sp>
      <p:sp>
        <p:nvSpPr>
          <p:cNvPr id="8" name="Action Button: Forward or Next 7">
            <a:hlinkClick r:id="" action="ppaction://hlinkshowjump?jump=nextslide" highlightClick="1"/>
          </p:cNvPr>
          <p:cNvSpPr/>
          <p:nvPr/>
        </p:nvSpPr>
        <p:spPr>
          <a:xfrm>
            <a:off x="8670848" y="6432550"/>
            <a:ext cx="346152" cy="311150"/>
          </a:xfrm>
          <a:prstGeom prst="actionButtonForwardNext">
            <a:avLst/>
          </a:prstGeom>
          <a:solidFill>
            <a:srgbClr val="FFFFFF">
              <a:alpha val="6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85000"/>
                </a:schemeClr>
              </a:solidFill>
            </a:endParaRPr>
          </a:p>
        </p:txBody>
      </p:sp>
      <p:sp>
        <p:nvSpPr>
          <p:cNvPr id="6" name="TextBox 5"/>
          <p:cNvSpPr txBox="1"/>
          <p:nvPr/>
        </p:nvSpPr>
        <p:spPr>
          <a:xfrm>
            <a:off x="638253" y="3314700"/>
            <a:ext cx="7778595" cy="2523768"/>
          </a:xfrm>
          <a:prstGeom prst="rect">
            <a:avLst/>
          </a:prstGeom>
          <a:noFill/>
        </p:spPr>
        <p:txBody>
          <a:bodyPr wrap="square" rtlCol="0">
            <a:spAutoFit/>
          </a:bodyPr>
          <a:lstStyle/>
          <a:p>
            <a:r>
              <a:rPr lang="en-US" sz="2800" dirty="0" smtClean="0"/>
              <a:t>In </a:t>
            </a:r>
            <a:r>
              <a:rPr lang="en-US" sz="2800" b="1" dirty="0" smtClean="0"/>
              <a:t>Slide Show</a:t>
            </a:r>
            <a:r>
              <a:rPr lang="en-US" sz="2800" dirty="0" smtClean="0"/>
              <a:t> mode, click the name of any dataset to jump to a slide of additional information explaining how those temperatures were </a:t>
            </a:r>
            <a:r>
              <a:rPr lang="en-US" sz="2800" dirty="0" smtClean="0"/>
              <a:t>derived. Full citations for each dataset are included on the explanation slides. </a:t>
            </a:r>
            <a:r>
              <a:rPr lang="en-US" dirty="0" smtClean="0"/>
              <a:t> </a:t>
            </a:r>
            <a:endParaRPr lang="en-US"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413864" y="473180"/>
            <a:ext cx="8439084" cy="5632311"/>
          </a:xfrm>
          <a:prstGeom prst="rect">
            <a:avLst/>
          </a:prstGeom>
          <a:noFill/>
        </p:spPr>
        <p:txBody>
          <a:bodyPr wrap="square" rtlCol="0">
            <a:spAutoFit/>
          </a:bodyPr>
          <a:lstStyle/>
          <a:p>
            <a:r>
              <a:rPr lang="en-US" sz="2000" b="1" dirty="0" smtClean="0"/>
              <a:t>Glacier Lengths</a:t>
            </a:r>
          </a:p>
          <a:p>
            <a:r>
              <a:rPr lang="en-US" sz="2000" dirty="0" smtClean="0"/>
              <a:t>Historical paintings, photographs, and other documents enable researchers to estimate the change in glacier mass balance over time and deduce corresponding temperatures. Additionally, dating of plant materials that were covered by glaciers and recently exposed provide information about the timing of changes in glacier lengths.</a:t>
            </a:r>
          </a:p>
          <a:p>
            <a:r>
              <a:rPr lang="en-US" sz="2000" dirty="0" smtClean="0"/>
              <a:t>----------------------------------------------------------------------------------------------------------</a:t>
            </a:r>
          </a:p>
          <a:p>
            <a:endParaRPr lang="en-US" sz="2000" dirty="0" smtClean="0"/>
          </a:p>
          <a:p>
            <a:r>
              <a:rPr lang="en-US" sz="2000" dirty="0" smtClean="0"/>
              <a:t>J. </a:t>
            </a:r>
            <a:r>
              <a:rPr lang="en-US" sz="2000" dirty="0" err="1" smtClean="0"/>
              <a:t>Oerlemans</a:t>
            </a:r>
            <a:r>
              <a:rPr lang="en-US" sz="2000" dirty="0" smtClean="0"/>
              <a:t> of the Institute for Marine and Atmospheric Research at Utrecht University in the Netherlands constructed a temperature history for different parts of the world from 169 glacier length records. Using a first-order theory of glacier dynamics, he related changes in glacier length to changes in temperature. The derived temperature histories are fully independent of proxy and instrumental data used in earlier reconstructions.</a:t>
            </a:r>
          </a:p>
          <a:p>
            <a:endParaRPr lang="en-US" sz="2000" b="1" dirty="0" smtClean="0"/>
          </a:p>
          <a:p>
            <a:r>
              <a:rPr lang="en-US" sz="2000" dirty="0" err="1" smtClean="0"/>
              <a:t>Oerlemans</a:t>
            </a:r>
            <a:r>
              <a:rPr lang="en-US" sz="2000" dirty="0" smtClean="0"/>
              <a:t>, J. (2005) </a:t>
            </a:r>
            <a:r>
              <a:rPr lang="en-US" sz="2000" b="1" dirty="0" smtClean="0"/>
              <a:t>Extracting a Climate Signal from 169 Glacier Records</a:t>
            </a:r>
            <a:r>
              <a:rPr lang="en-US" sz="2000" dirty="0" smtClean="0"/>
              <a:t> </a:t>
            </a:r>
            <a:r>
              <a:rPr lang="en-US" sz="2000" i="1" dirty="0" smtClean="0"/>
              <a:t>Science </a:t>
            </a:r>
            <a:r>
              <a:rPr lang="en-US" sz="2000" dirty="0" smtClean="0"/>
              <a:t>Vol. 308, No. 5722, pp. 675-677, 29 April 2005. </a:t>
            </a:r>
          </a:p>
          <a:p>
            <a:endParaRPr lang="en-US" sz="2000" b="1" dirty="0" smtClean="0"/>
          </a:p>
        </p:txBody>
      </p:sp>
      <p:sp>
        <p:nvSpPr>
          <p:cNvPr id="6" name="Action Button: Custom 5">
            <a:hlinkClick r:id="" action="ppaction://hlinkshowjump?jump=lastslideviewed" highlightClick="1"/>
          </p:cNvPr>
          <p:cNvSpPr/>
          <p:nvPr/>
        </p:nvSpPr>
        <p:spPr>
          <a:xfrm>
            <a:off x="7442200" y="6136270"/>
            <a:ext cx="1701800" cy="72173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F7F7F"/>
                </a:solidFill>
              </a:rPr>
              <a:t>Back</a:t>
            </a:r>
            <a:endParaRPr lang="en-US" dirty="0">
              <a:solidFill>
                <a:srgbClr val="7F7F7F"/>
              </a:solidFill>
            </a:endParaRPr>
          </a:p>
        </p:txBody>
      </p:sp>
      <p:sp>
        <p:nvSpPr>
          <p:cNvPr id="7" name="Action Button: Back or Previous 6">
            <a:hlinkClick r:id="" action="ppaction://hlinkshowjump?jump=lastslideviewed" highlightClick="1"/>
          </p:cNvPr>
          <p:cNvSpPr/>
          <p:nvPr/>
        </p:nvSpPr>
        <p:spPr>
          <a:xfrm>
            <a:off x="7696200" y="6263270"/>
            <a:ext cx="266700" cy="493130"/>
          </a:xfrm>
          <a:prstGeom prst="actionButtonBackPrevious">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413864" y="473180"/>
            <a:ext cx="8439084" cy="5632311"/>
          </a:xfrm>
          <a:prstGeom prst="rect">
            <a:avLst/>
          </a:prstGeom>
          <a:noFill/>
        </p:spPr>
        <p:txBody>
          <a:bodyPr wrap="square" rtlCol="0">
            <a:spAutoFit/>
          </a:bodyPr>
          <a:lstStyle/>
          <a:p>
            <a:r>
              <a:rPr lang="en-US" sz="2000" b="1" dirty="0" smtClean="0"/>
              <a:t>Borehole Temperatures</a:t>
            </a:r>
          </a:p>
          <a:p>
            <a:r>
              <a:rPr lang="en-US" sz="2000" dirty="0" smtClean="0"/>
              <a:t>Subsurface temperatures measured in boreholes register not only the steady state heat flowing out from Earth’s interior, but also changes in past surface temperature. Heat of the Earth’s atmosphere diffuses into the Earth’s crust such that progressively deeper regions of the subsurface hold signatures for the temperatures of progressively older times. </a:t>
            </a:r>
            <a:r>
              <a:rPr lang="en-US" sz="2000" dirty="0" smtClean="0">
                <a:solidFill>
                  <a:schemeClr val="bg1">
                    <a:lumMod val="50000"/>
                  </a:schemeClr>
                </a:solidFill>
              </a:rPr>
              <a:t>More information on boreholes &gt;</a:t>
            </a:r>
          </a:p>
          <a:p>
            <a:r>
              <a:rPr lang="en-US" sz="2000" dirty="0" smtClean="0"/>
              <a:t>----------------------------------------------------------------------------------------------------------</a:t>
            </a:r>
          </a:p>
          <a:p>
            <a:endParaRPr lang="en-US" sz="2000" dirty="0" smtClean="0"/>
          </a:p>
          <a:p>
            <a:r>
              <a:rPr lang="en-US" sz="2000" dirty="0" err="1" smtClean="0"/>
              <a:t>Shaopeng</a:t>
            </a:r>
            <a:r>
              <a:rPr lang="en-US" sz="2000" dirty="0" smtClean="0"/>
              <a:t> Huang and a colleague at the University of Michigan, working with a collaborator from Canada used present-day temperatures in 616 boreholes from all continents except Antarctica to reconstruct century-long trends in temperatures over the past 500 years at global, hemispheric and continental scales.</a:t>
            </a:r>
          </a:p>
          <a:p>
            <a:endParaRPr lang="en-US" sz="2000" dirty="0" smtClean="0"/>
          </a:p>
          <a:p>
            <a:r>
              <a:rPr lang="en-US" sz="2000" dirty="0" smtClean="0"/>
              <a:t>Huang, S.. Pollack, H.N. &amp; </a:t>
            </a:r>
            <a:r>
              <a:rPr lang="en-US" sz="2000" dirty="0" err="1" smtClean="0"/>
              <a:t>Shen</a:t>
            </a:r>
            <a:r>
              <a:rPr lang="en-US" sz="2000" dirty="0" smtClean="0"/>
              <a:t>, P.-Y. </a:t>
            </a:r>
            <a:r>
              <a:rPr lang="en-US" sz="2000" b="1" dirty="0" smtClean="0"/>
              <a:t>Temperature trends over the past five centuries reconstructed from borehole temperatures</a:t>
            </a:r>
            <a:r>
              <a:rPr lang="en-US" sz="2000" dirty="0" smtClean="0"/>
              <a:t>. </a:t>
            </a:r>
            <a:r>
              <a:rPr lang="en-US" sz="2000" i="1" dirty="0" smtClean="0"/>
              <a:t>Nature </a:t>
            </a:r>
            <a:r>
              <a:rPr lang="en-US" sz="2000" dirty="0" smtClean="0"/>
              <a:t>403, 756-758 (17 February 2000) | doi:10.1038/35001556 </a:t>
            </a:r>
          </a:p>
          <a:p>
            <a:endParaRPr lang="en-US" sz="2000" b="1" dirty="0" smtClean="0"/>
          </a:p>
        </p:txBody>
      </p:sp>
      <p:sp>
        <p:nvSpPr>
          <p:cNvPr id="6" name="Rectangle 5">
            <a:hlinkClick r:id="rId3" action="ppaction://hlinksldjump"/>
          </p:cNvPr>
          <p:cNvSpPr/>
          <p:nvPr/>
        </p:nvSpPr>
        <p:spPr>
          <a:xfrm>
            <a:off x="4914900" y="2095500"/>
            <a:ext cx="3479800" cy="2667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Action Button: Custom 6">
            <a:hlinkClick r:id="" action="ppaction://hlinkshowjump?jump=lastslideviewed" highlightClick="1"/>
          </p:cNvPr>
          <p:cNvSpPr/>
          <p:nvPr/>
        </p:nvSpPr>
        <p:spPr>
          <a:xfrm>
            <a:off x="7442200" y="6136270"/>
            <a:ext cx="1701800" cy="72173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F7F7F"/>
                </a:solidFill>
              </a:rPr>
              <a:t>Back</a:t>
            </a:r>
            <a:endParaRPr lang="en-US" dirty="0">
              <a:solidFill>
                <a:srgbClr val="7F7F7F"/>
              </a:solidFill>
            </a:endParaRPr>
          </a:p>
        </p:txBody>
      </p:sp>
      <p:sp>
        <p:nvSpPr>
          <p:cNvPr id="8" name="Action Button: Back or Previous 7">
            <a:hlinkClick r:id="" action="ppaction://hlinkshowjump?jump=lastslideviewed" highlightClick="1"/>
          </p:cNvPr>
          <p:cNvSpPr/>
          <p:nvPr/>
        </p:nvSpPr>
        <p:spPr>
          <a:xfrm>
            <a:off x="7696200" y="6263270"/>
            <a:ext cx="266700" cy="493130"/>
          </a:xfrm>
          <a:prstGeom prst="actionButtonBackPrevious">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413864" y="473180"/>
            <a:ext cx="8439084" cy="5632311"/>
          </a:xfrm>
          <a:prstGeom prst="rect">
            <a:avLst/>
          </a:prstGeom>
          <a:noFill/>
        </p:spPr>
        <p:txBody>
          <a:bodyPr wrap="square" rtlCol="0">
            <a:spAutoFit/>
          </a:bodyPr>
          <a:lstStyle/>
          <a:p>
            <a:r>
              <a:rPr lang="en-US" sz="2000" b="1" dirty="0" smtClean="0"/>
              <a:t>Borehole + Surface Air Temperatures</a:t>
            </a:r>
          </a:p>
          <a:p>
            <a:r>
              <a:rPr lang="en-US" sz="2000" dirty="0" smtClean="0"/>
              <a:t>Subsurface temperatures measured in boreholes register not only the steady state heat flowing out from Earth’s interior, but also changes in past surface temperature. Heat of the Earth’s atmosphere diffuses into the Earth’s crust such that progressively deeper regions of the subsurface hold signatures for the temperatures of progressively older times.</a:t>
            </a:r>
          </a:p>
          <a:p>
            <a:r>
              <a:rPr lang="en-US" sz="2000" dirty="0" smtClean="0"/>
              <a:t>----------------------------------------------------------------------------------------------------------</a:t>
            </a:r>
          </a:p>
          <a:p>
            <a:endParaRPr lang="en-US" sz="2000" dirty="0" smtClean="0"/>
          </a:p>
          <a:p>
            <a:r>
              <a:rPr lang="en-US" sz="2000" dirty="0" smtClean="0"/>
              <a:t>Robert N. Harris and David S. Chapman, working at the University of Utah in the United States developed a temperature reconstruction using a hybrid approach that utilized both borehole and surface air temperature information. Their method yielded a baseline temperature prior to the instrumental record suggesting warming of about 1.1°C since ~1750.</a:t>
            </a:r>
          </a:p>
          <a:p>
            <a:endParaRPr lang="en-US" sz="2000" dirty="0" smtClean="0"/>
          </a:p>
          <a:p>
            <a:r>
              <a:rPr lang="en-US" sz="2000" dirty="0" smtClean="0"/>
              <a:t>Harris, R. N., and D. S. Chapman (2001), </a:t>
            </a:r>
            <a:r>
              <a:rPr lang="en-US" sz="2000" b="1" dirty="0" smtClean="0"/>
              <a:t>Mid‐latitude (30°–60° N) climatic warming inferred by combining borehole temperatures with surface air temperatures</a:t>
            </a:r>
            <a:r>
              <a:rPr lang="en-US" sz="2000" dirty="0" smtClean="0"/>
              <a:t>, </a:t>
            </a:r>
            <a:r>
              <a:rPr lang="en-US" sz="2000" i="1" dirty="0" err="1" smtClean="0"/>
              <a:t>Geophys</a:t>
            </a:r>
            <a:r>
              <a:rPr lang="en-US" sz="2000" i="1" dirty="0" smtClean="0"/>
              <a:t>. Res. </a:t>
            </a:r>
            <a:r>
              <a:rPr lang="en-US" sz="2000" i="1" dirty="0" err="1" smtClean="0"/>
              <a:t>Lett</a:t>
            </a:r>
            <a:r>
              <a:rPr lang="en-US" sz="2000" i="1" dirty="0" smtClean="0"/>
              <a:t>.</a:t>
            </a:r>
            <a:r>
              <a:rPr lang="en-US" sz="2000" dirty="0" smtClean="0"/>
              <a:t>, 28(5), 747–750, doi:10.1029/2000GL012348</a:t>
            </a:r>
            <a:r>
              <a:rPr lang="en-US" sz="2000" i="1" dirty="0" smtClean="0"/>
              <a:t>.</a:t>
            </a:r>
            <a:r>
              <a:rPr lang="en-US" sz="2000" dirty="0" smtClean="0"/>
              <a:t> </a:t>
            </a:r>
          </a:p>
          <a:p>
            <a:endParaRPr lang="en-US" sz="2000" b="1" dirty="0" smtClean="0"/>
          </a:p>
        </p:txBody>
      </p:sp>
      <p:sp>
        <p:nvSpPr>
          <p:cNvPr id="6" name="Action Button: Custom 5">
            <a:hlinkClick r:id="" action="ppaction://hlinkshowjump?jump=lastslideviewed" highlightClick="1"/>
          </p:cNvPr>
          <p:cNvSpPr/>
          <p:nvPr/>
        </p:nvSpPr>
        <p:spPr>
          <a:xfrm>
            <a:off x="7442200" y="6136270"/>
            <a:ext cx="1701800" cy="72173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F7F7F"/>
                </a:solidFill>
              </a:rPr>
              <a:t>Back</a:t>
            </a:r>
            <a:endParaRPr lang="en-US" dirty="0">
              <a:solidFill>
                <a:srgbClr val="7F7F7F"/>
              </a:solidFill>
            </a:endParaRPr>
          </a:p>
        </p:txBody>
      </p:sp>
      <p:sp>
        <p:nvSpPr>
          <p:cNvPr id="7" name="Action Button: Back or Previous 6">
            <a:hlinkClick r:id="" action="ppaction://hlinkshowjump?jump=lastslideviewed" highlightClick="1"/>
          </p:cNvPr>
          <p:cNvSpPr/>
          <p:nvPr/>
        </p:nvSpPr>
        <p:spPr>
          <a:xfrm>
            <a:off x="7696200" y="6263270"/>
            <a:ext cx="266700" cy="493130"/>
          </a:xfrm>
          <a:prstGeom prst="actionButtonBackPrevious">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413864" y="473180"/>
            <a:ext cx="8439084" cy="5632311"/>
          </a:xfrm>
          <a:prstGeom prst="rect">
            <a:avLst/>
          </a:prstGeom>
          <a:noFill/>
        </p:spPr>
        <p:txBody>
          <a:bodyPr wrap="square" rtlCol="0">
            <a:spAutoFit/>
          </a:bodyPr>
          <a:lstStyle/>
          <a:p>
            <a:r>
              <a:rPr lang="en-US" sz="2000" b="1" dirty="0" smtClean="0"/>
              <a:t>Future Climate Projections: Intergovernmental Panel on Climate Change (IPCC)</a:t>
            </a:r>
          </a:p>
          <a:p>
            <a:r>
              <a:rPr lang="en-US" sz="2000" dirty="0" smtClean="0"/>
              <a:t>For its Fourth Assessment Report released in 2007, the IPCC considered several possible futures based on factors including population growth, economic development, and technological change. Each scenario was linked to estimates of how the concentration of greenhouse gases in the atmosphere would change over time. Twenty-three different climate models used the scenarios as input to make projections of global average temperature through the year 2100. Solid lines represent the average projection; shaded areas show the range of results.</a:t>
            </a:r>
          </a:p>
          <a:p>
            <a:r>
              <a:rPr lang="en-US" sz="2000" dirty="0" smtClean="0"/>
              <a:t>----------------------------------------------------------------------------------------------------------</a:t>
            </a:r>
          </a:p>
          <a:p>
            <a:r>
              <a:rPr lang="en-US" sz="2000" dirty="0" smtClean="0"/>
              <a:t>In the </a:t>
            </a:r>
            <a:r>
              <a:rPr lang="en-US" sz="2000" b="1" dirty="0" smtClean="0"/>
              <a:t>C3</a:t>
            </a:r>
            <a:r>
              <a:rPr lang="en-US" sz="2000" dirty="0" smtClean="0"/>
              <a:t> storyline, CO</a:t>
            </a:r>
            <a:r>
              <a:rPr lang="en-US" sz="2000" baseline="-25000" dirty="0" smtClean="0"/>
              <a:t>2</a:t>
            </a:r>
            <a:r>
              <a:rPr lang="en-US" sz="2000" dirty="0" smtClean="0"/>
              <a:t> concentrations are held at the same level as they were in 2000. The projection indicates that the world will continue to warm through 2100 due to the lengthy response time of the climate system. </a:t>
            </a:r>
          </a:p>
          <a:p>
            <a:endParaRPr lang="en-US" sz="2000" dirty="0" smtClean="0"/>
          </a:p>
          <a:p>
            <a:r>
              <a:rPr lang="en-US" sz="2000" dirty="0" smtClean="0"/>
              <a:t>Intergovernmental Panel on Climate Change (IPCC) (2007), </a:t>
            </a:r>
            <a:r>
              <a:rPr lang="en-US" sz="2000" i="1" dirty="0" smtClean="0"/>
              <a:t>Climate Change 2007: The Physical Science Basis—Contribution of Working Group I to the Fourth Assessment Report of the Intergovernmental Panel on Climate Change, </a:t>
            </a:r>
            <a:r>
              <a:rPr lang="en-US" sz="2000" dirty="0" smtClean="0"/>
              <a:t>edited by S. Solomon et al., 996 pp., Cambridge Univ. Press, New York. </a:t>
            </a:r>
          </a:p>
          <a:p>
            <a:endParaRPr lang="en-US" sz="2000" b="1" dirty="0" smtClean="0"/>
          </a:p>
        </p:txBody>
      </p:sp>
      <p:sp>
        <p:nvSpPr>
          <p:cNvPr id="6" name="Action Button: Custom 5">
            <a:hlinkClick r:id="" action="ppaction://hlinkshowjump?jump=lastslideviewed" highlightClick="1"/>
          </p:cNvPr>
          <p:cNvSpPr/>
          <p:nvPr/>
        </p:nvSpPr>
        <p:spPr>
          <a:xfrm>
            <a:off x="7442200" y="6136270"/>
            <a:ext cx="1701800" cy="72173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F7F7F"/>
                </a:solidFill>
              </a:rPr>
              <a:t>Back</a:t>
            </a:r>
            <a:endParaRPr lang="en-US" dirty="0">
              <a:solidFill>
                <a:srgbClr val="7F7F7F"/>
              </a:solidFill>
            </a:endParaRPr>
          </a:p>
        </p:txBody>
      </p:sp>
      <p:sp>
        <p:nvSpPr>
          <p:cNvPr id="7" name="Action Button: Back or Previous 6">
            <a:hlinkClick r:id="" action="ppaction://hlinkshowjump?jump=lastslideviewed" highlightClick="1"/>
          </p:cNvPr>
          <p:cNvSpPr/>
          <p:nvPr/>
        </p:nvSpPr>
        <p:spPr>
          <a:xfrm>
            <a:off x="7696200" y="6263270"/>
            <a:ext cx="266700" cy="493130"/>
          </a:xfrm>
          <a:prstGeom prst="actionButtonBackPrevious">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413864" y="473180"/>
            <a:ext cx="8439084" cy="5940088"/>
          </a:xfrm>
          <a:prstGeom prst="rect">
            <a:avLst/>
          </a:prstGeom>
          <a:noFill/>
        </p:spPr>
        <p:txBody>
          <a:bodyPr wrap="square" rtlCol="0">
            <a:spAutoFit/>
          </a:bodyPr>
          <a:lstStyle/>
          <a:p>
            <a:r>
              <a:rPr lang="en-US" sz="2000" b="1" dirty="0" smtClean="0"/>
              <a:t>Future Climate Projections: Intergovernmental Panel on Climate Change (IPCC)</a:t>
            </a:r>
          </a:p>
          <a:p>
            <a:r>
              <a:rPr lang="en-US" sz="2000" dirty="0" smtClean="0"/>
              <a:t>For its Fourth Assessment Report released in 2007, the IPCC considered several possible futures based on factors including population growth, economic development, and technological change. Each scenario was linked to estimates of how the concentration of greenhouse gases in the atmosphere would change over time. Twenty-three different climate models used the scenarios as input to make projections of global average temperature through the year 2100. Solid lines represent the average projection; shaded areas show the range of results.</a:t>
            </a:r>
          </a:p>
          <a:p>
            <a:r>
              <a:rPr lang="en-US" sz="2000" dirty="0" smtClean="0"/>
              <a:t>----------------------------------------------------------------------------------------------------------</a:t>
            </a:r>
          </a:p>
          <a:p>
            <a:r>
              <a:rPr lang="en-US" sz="2000" b="1" dirty="0" smtClean="0"/>
              <a:t>B1</a:t>
            </a:r>
            <a:r>
              <a:rPr lang="en-US" sz="2000" dirty="0" smtClean="0"/>
              <a:t> population peaks at about 8.7 billion at mid-century, then declines to around 7 billion at the end of the century. In this scenario, countries come together to</a:t>
            </a:r>
          </a:p>
          <a:p>
            <a:r>
              <a:rPr lang="en-US" sz="2000" dirty="0" smtClean="0"/>
              <a:t>use both technology and general environmental controls to decrease emissions, leading to a temperature increase of less than 2°C above the year 2000 level.</a:t>
            </a:r>
          </a:p>
          <a:p>
            <a:endParaRPr lang="en-US" sz="2000" dirty="0" smtClean="0"/>
          </a:p>
          <a:p>
            <a:r>
              <a:rPr lang="en-US" sz="2000" dirty="0" smtClean="0"/>
              <a:t>Intergovernmental Panel on Climate Change (IPCC) (2007), </a:t>
            </a:r>
            <a:r>
              <a:rPr lang="en-US" sz="2000" i="1" dirty="0" smtClean="0"/>
              <a:t>Climate Change 2007: The Physical Science Basis—Contribution of Working Group I to the Fourth Assessment Report of the Intergovernmental Panel on Climate Change, </a:t>
            </a:r>
            <a:r>
              <a:rPr lang="en-US" sz="2000" dirty="0" smtClean="0"/>
              <a:t>edited by S. Solomon et al., 996 pp., Cambridge Univ. Press, New York. </a:t>
            </a:r>
          </a:p>
          <a:p>
            <a:endParaRPr lang="en-US" sz="2000" b="1" dirty="0" smtClean="0"/>
          </a:p>
        </p:txBody>
      </p:sp>
      <p:sp>
        <p:nvSpPr>
          <p:cNvPr id="6" name="Action Button: Custom 5">
            <a:hlinkClick r:id="" action="ppaction://hlinkshowjump?jump=lastslideviewed" highlightClick="1"/>
          </p:cNvPr>
          <p:cNvSpPr/>
          <p:nvPr/>
        </p:nvSpPr>
        <p:spPr>
          <a:xfrm>
            <a:off x="7442200" y="6136270"/>
            <a:ext cx="1701800" cy="72173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F7F7F"/>
                </a:solidFill>
              </a:rPr>
              <a:t>Back</a:t>
            </a:r>
            <a:endParaRPr lang="en-US" dirty="0">
              <a:solidFill>
                <a:srgbClr val="7F7F7F"/>
              </a:solidFill>
            </a:endParaRPr>
          </a:p>
        </p:txBody>
      </p:sp>
      <p:sp>
        <p:nvSpPr>
          <p:cNvPr id="7" name="Action Button: Back or Previous 6">
            <a:hlinkClick r:id="" action="ppaction://hlinkshowjump?jump=lastslideviewed" highlightClick="1"/>
          </p:cNvPr>
          <p:cNvSpPr/>
          <p:nvPr/>
        </p:nvSpPr>
        <p:spPr>
          <a:xfrm>
            <a:off x="7696200" y="6263270"/>
            <a:ext cx="266700" cy="493130"/>
          </a:xfrm>
          <a:prstGeom prst="actionButtonBackPrevious">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413864" y="473180"/>
            <a:ext cx="8439084" cy="5940088"/>
          </a:xfrm>
          <a:prstGeom prst="rect">
            <a:avLst/>
          </a:prstGeom>
          <a:noFill/>
        </p:spPr>
        <p:txBody>
          <a:bodyPr wrap="square" rtlCol="0">
            <a:spAutoFit/>
          </a:bodyPr>
          <a:lstStyle/>
          <a:p>
            <a:r>
              <a:rPr lang="en-US" sz="2000" b="1" dirty="0" smtClean="0"/>
              <a:t>Future Climate Projections: Intergovernmental Panel on Climate Change (IPCC)</a:t>
            </a:r>
          </a:p>
          <a:p>
            <a:r>
              <a:rPr lang="en-US" sz="2000" dirty="0" smtClean="0"/>
              <a:t>For its Fourth Assessment Report released in 2007, the IPCC considered several possible futures based on factors including population growth, economic development, and technological change. Each scenario was linked to estimates of how the concentration of greenhouse gases in the atmosphere would change over time. Twenty-three different climate models used the scenarios as input to make projections of global average temperature through the year 2100. Solid lines represent the average projection; shaded areas show the range of results.</a:t>
            </a:r>
          </a:p>
          <a:p>
            <a:r>
              <a:rPr lang="en-US" sz="2000" dirty="0" smtClean="0"/>
              <a:t>----------------------------------------------------------------------------------------------------------</a:t>
            </a:r>
          </a:p>
          <a:p>
            <a:r>
              <a:rPr lang="en-US" sz="2000" dirty="0" smtClean="0"/>
              <a:t>The </a:t>
            </a:r>
            <a:r>
              <a:rPr lang="en-US" sz="2000" b="1" dirty="0" smtClean="0"/>
              <a:t>A1B</a:t>
            </a:r>
            <a:r>
              <a:rPr lang="en-US" sz="2000" dirty="0" smtClean="0"/>
              <a:t> story line has population peak around 8.7 billion at midcentury, then decrease toward 7 billion at the end of the century. This scenario entertains efficient technologies with a balance between fossil fuel and non– fossil fuel energy sources. Global temperature increase in scenario A1B is ~2.5°C.</a:t>
            </a:r>
          </a:p>
          <a:p>
            <a:endParaRPr lang="en-US" sz="2000" dirty="0" smtClean="0"/>
          </a:p>
          <a:p>
            <a:r>
              <a:rPr lang="en-US" sz="2000" dirty="0" smtClean="0"/>
              <a:t>Intergovernmental Panel on Climate Change (IPCC) (2007), </a:t>
            </a:r>
            <a:r>
              <a:rPr lang="en-US" sz="2000" i="1" dirty="0" smtClean="0"/>
              <a:t>Climate Change 2007: The Physical Science Basis—Contribution of Working Group I to the Fourth Assessment Report of the Intergovernmental Panel on Climate Change, </a:t>
            </a:r>
            <a:r>
              <a:rPr lang="en-US" sz="2000" dirty="0" smtClean="0"/>
              <a:t>edited by S. Solomon et al., 996 pp., Cambridge Univ. Press, New York. </a:t>
            </a:r>
          </a:p>
          <a:p>
            <a:endParaRPr lang="en-US" sz="2000" b="1" dirty="0" smtClean="0"/>
          </a:p>
        </p:txBody>
      </p:sp>
      <p:sp>
        <p:nvSpPr>
          <p:cNvPr id="6" name="Action Button: Custom 5">
            <a:hlinkClick r:id="" action="ppaction://hlinkshowjump?jump=lastslideviewed" highlightClick="1"/>
          </p:cNvPr>
          <p:cNvSpPr/>
          <p:nvPr/>
        </p:nvSpPr>
        <p:spPr>
          <a:xfrm>
            <a:off x="7442200" y="6136270"/>
            <a:ext cx="1701800" cy="72173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F7F7F"/>
                </a:solidFill>
              </a:rPr>
              <a:t>Back</a:t>
            </a:r>
            <a:endParaRPr lang="en-US" dirty="0">
              <a:solidFill>
                <a:srgbClr val="7F7F7F"/>
              </a:solidFill>
            </a:endParaRPr>
          </a:p>
        </p:txBody>
      </p:sp>
      <p:sp>
        <p:nvSpPr>
          <p:cNvPr id="7" name="Action Button: Back or Previous 6">
            <a:hlinkClick r:id="" action="ppaction://hlinkshowjump?jump=lastslideviewed" highlightClick="1"/>
          </p:cNvPr>
          <p:cNvSpPr/>
          <p:nvPr/>
        </p:nvSpPr>
        <p:spPr>
          <a:xfrm>
            <a:off x="7696200" y="6263270"/>
            <a:ext cx="266700" cy="493130"/>
          </a:xfrm>
          <a:prstGeom prst="actionButtonBackPrevious">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413864" y="473180"/>
            <a:ext cx="8439084" cy="5940088"/>
          </a:xfrm>
          <a:prstGeom prst="rect">
            <a:avLst/>
          </a:prstGeom>
          <a:noFill/>
        </p:spPr>
        <p:txBody>
          <a:bodyPr wrap="square" rtlCol="0">
            <a:spAutoFit/>
          </a:bodyPr>
          <a:lstStyle/>
          <a:p>
            <a:r>
              <a:rPr lang="en-US" sz="2000" b="1" dirty="0" smtClean="0"/>
              <a:t>Future Climate Projections: Intergovernmental Panel on Climate Change (IPCC)</a:t>
            </a:r>
          </a:p>
          <a:p>
            <a:r>
              <a:rPr lang="en-US" sz="2000" dirty="0" smtClean="0"/>
              <a:t>For its Fourth Assessment Report released in 2007, the IPCC considered several possible futures based on factors including population growth, economic development, and technological change. Each scenario was linked to estimates of how the concentration of greenhouse gases in the atmosphere would change over time. Twenty-three different climate models used the scenarios as input to make projections of global average temperature through the year 2100. Solid lines represent the average projection; shaded areas show the range of results.</a:t>
            </a:r>
          </a:p>
          <a:p>
            <a:r>
              <a:rPr lang="en-US" sz="2000" dirty="0" smtClean="0"/>
              <a:t>----------------------------------------------------------------------------------------------------------</a:t>
            </a:r>
          </a:p>
          <a:p>
            <a:r>
              <a:rPr lang="en-US" sz="2000" dirty="0" smtClean="0"/>
              <a:t>In scenario </a:t>
            </a:r>
            <a:r>
              <a:rPr lang="en-US" sz="2000" b="1" dirty="0" smtClean="0"/>
              <a:t>A2</a:t>
            </a:r>
            <a:r>
              <a:rPr lang="en-US" sz="2000" dirty="0" smtClean="0"/>
              <a:t>, population increases at current growth rates to 15 billion in 2100, accompanied by a heterogeneous economic theme of self- reliance and preservation of local identities. Global temperature increase with scenario A2</a:t>
            </a:r>
          </a:p>
          <a:p>
            <a:r>
              <a:rPr lang="en-US" sz="2000" dirty="0" smtClean="0"/>
              <a:t>approaches 4°C by 2100.</a:t>
            </a:r>
          </a:p>
          <a:p>
            <a:endParaRPr lang="en-US" sz="2000" dirty="0" smtClean="0"/>
          </a:p>
          <a:p>
            <a:r>
              <a:rPr lang="en-US" sz="2000" dirty="0" smtClean="0"/>
              <a:t>Intergovernmental Panel on Climate Change (IPCC) (2007), </a:t>
            </a:r>
            <a:r>
              <a:rPr lang="en-US" sz="2000" i="1" dirty="0" smtClean="0"/>
              <a:t>Climate Change 2007: The Physical Science Basis—Contribution of Working Group I to the Fourth Assessment Report of the Intergovernmental Panel on Climate Change, </a:t>
            </a:r>
            <a:r>
              <a:rPr lang="en-US" sz="2000" dirty="0" smtClean="0"/>
              <a:t>edited by S. Solomon et al., 996 pp., Cambridge Univ. Press, New York. </a:t>
            </a:r>
          </a:p>
          <a:p>
            <a:endParaRPr lang="en-US" sz="2000" b="1" dirty="0" smtClean="0"/>
          </a:p>
        </p:txBody>
      </p:sp>
      <p:sp>
        <p:nvSpPr>
          <p:cNvPr id="6" name="Action Button: Custom 5">
            <a:hlinkClick r:id="" action="ppaction://hlinkshowjump?jump=lastslideviewed" highlightClick="1"/>
          </p:cNvPr>
          <p:cNvSpPr/>
          <p:nvPr/>
        </p:nvSpPr>
        <p:spPr>
          <a:xfrm>
            <a:off x="7442200" y="6136270"/>
            <a:ext cx="1701800" cy="72173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F7F7F"/>
                </a:solidFill>
              </a:rPr>
              <a:t>Back</a:t>
            </a:r>
            <a:endParaRPr lang="en-US" dirty="0">
              <a:solidFill>
                <a:srgbClr val="7F7F7F"/>
              </a:solidFill>
            </a:endParaRPr>
          </a:p>
        </p:txBody>
      </p:sp>
      <p:sp>
        <p:nvSpPr>
          <p:cNvPr id="7" name="Action Button: Back or Previous 6">
            <a:hlinkClick r:id="" action="ppaction://hlinkshowjump?jump=lastslideviewed" highlightClick="1"/>
          </p:cNvPr>
          <p:cNvSpPr/>
          <p:nvPr/>
        </p:nvSpPr>
        <p:spPr>
          <a:xfrm>
            <a:off x="7696200" y="6263270"/>
            <a:ext cx="266700" cy="493130"/>
          </a:xfrm>
          <a:prstGeom prst="actionButtonBackPrevious">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413864" y="320780"/>
            <a:ext cx="8439084" cy="5970866"/>
          </a:xfrm>
          <a:prstGeom prst="rect">
            <a:avLst/>
          </a:prstGeom>
          <a:noFill/>
        </p:spPr>
        <p:txBody>
          <a:bodyPr wrap="square" rtlCol="0">
            <a:spAutoFit/>
          </a:bodyPr>
          <a:lstStyle/>
          <a:p>
            <a:r>
              <a:rPr lang="en-US" b="1" dirty="0" smtClean="0"/>
              <a:t>Tree Rings </a:t>
            </a:r>
            <a:r>
              <a:rPr lang="en-US" dirty="0" smtClean="0"/>
              <a:t> (Text from http://www.nap.edu/catalog/11676.html) </a:t>
            </a:r>
          </a:p>
          <a:p>
            <a:r>
              <a:rPr lang="en-US" dirty="0" smtClean="0"/>
              <a:t>Tree ring formation is influenced by climatic conditions, especially in areas near the edge of the geographic distribution of tree species. At high latitudes and/or at high elevations, tree ring growth is related to temperature, and thus trees from these sites are commonly used as a basis for surface temperature reconstructions. Cores extracted from the trees provide annually resolved time series of tree ring width and of wood properties, such as density and chemical composition, within each ring. In some cases, records from living trees can be matched with records from dead wood to create a single, continuous chronology extending back several thousand years. </a:t>
            </a:r>
          </a:p>
          <a:p>
            <a:endParaRPr lang="en-US" dirty="0" smtClean="0"/>
          </a:p>
          <a:p>
            <a:r>
              <a:rPr lang="en-US" dirty="0" smtClean="0"/>
              <a:t>Tree ring records offer a number of advantages for climate reconstruction, including wide geographic availability, annual to seasonal resolution, ease of replication, and internally consistent dating. Like other proxies, tree rings are influenced by biological and environmental factors other than climate. Site selection and quality control procedures have been developed to account for these confounding factors. In the application of these procedures, emphasis is placed on replication of records both within a site and among sites and on numerical calibration against instrumental data. </a:t>
            </a:r>
          </a:p>
          <a:p>
            <a:r>
              <a:rPr lang="en-US" sz="2000" dirty="0" smtClean="0"/>
              <a:t>----------------------------------------------------------------------------------------------------------</a:t>
            </a:r>
          </a:p>
          <a:p>
            <a:r>
              <a:rPr lang="en-US" dirty="0" smtClean="0"/>
              <a:t>Surface Temperature Reconstructions for the Last 2,000 Years (2006) Committee on Surface Temperature Reconstructions for the Last 2,000 Years, National Research Council. ISBN: 0-309-66144-7, 160 pages http://www.nap.edu/catalog/11676.html</a:t>
            </a:r>
            <a:r>
              <a:rPr lang="en-US" sz="2000" b="1" dirty="0" smtClean="0"/>
              <a:t> </a:t>
            </a:r>
          </a:p>
        </p:txBody>
      </p:sp>
      <p:sp>
        <p:nvSpPr>
          <p:cNvPr id="6" name="Action Button: Custom 5">
            <a:hlinkClick r:id="" action="ppaction://hlinkshowjump?jump=lastslideviewed" highlightClick="1"/>
          </p:cNvPr>
          <p:cNvSpPr/>
          <p:nvPr/>
        </p:nvSpPr>
        <p:spPr>
          <a:xfrm>
            <a:off x="7442200" y="6136270"/>
            <a:ext cx="1701800" cy="72173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F7F7F"/>
                </a:solidFill>
              </a:rPr>
              <a:t>Back</a:t>
            </a:r>
            <a:endParaRPr lang="en-US" dirty="0">
              <a:solidFill>
                <a:srgbClr val="7F7F7F"/>
              </a:solidFill>
            </a:endParaRPr>
          </a:p>
        </p:txBody>
      </p:sp>
      <p:sp>
        <p:nvSpPr>
          <p:cNvPr id="7" name="Action Button: Back or Previous 6">
            <a:hlinkClick r:id="" action="ppaction://hlinkshowjump?jump=lastslideviewed" highlightClick="1"/>
          </p:cNvPr>
          <p:cNvSpPr/>
          <p:nvPr/>
        </p:nvSpPr>
        <p:spPr>
          <a:xfrm>
            <a:off x="7696200" y="6263270"/>
            <a:ext cx="266700" cy="493130"/>
          </a:xfrm>
          <a:prstGeom prst="actionButtonBackPrevious">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413864" y="320780"/>
            <a:ext cx="8439084" cy="5632311"/>
          </a:xfrm>
          <a:prstGeom prst="rect">
            <a:avLst/>
          </a:prstGeom>
          <a:noFill/>
        </p:spPr>
        <p:txBody>
          <a:bodyPr wrap="square" rtlCol="0">
            <a:spAutoFit/>
          </a:bodyPr>
          <a:lstStyle/>
          <a:p>
            <a:r>
              <a:rPr lang="en-US" sz="2000" b="1" dirty="0" smtClean="0"/>
              <a:t>Corals </a:t>
            </a:r>
            <a:r>
              <a:rPr lang="en-US" sz="2000" dirty="0" smtClean="0"/>
              <a:t> (Text from http://www.nap.edu/catalog/11676.html) </a:t>
            </a:r>
          </a:p>
          <a:p>
            <a:endParaRPr lang="en-US" sz="2000" dirty="0" smtClean="0"/>
          </a:p>
          <a:p>
            <a:r>
              <a:rPr lang="en-US" sz="2000" dirty="0" smtClean="0"/>
              <a:t>The annual bands in coral skeletons provide information about environmental conditions at the time that each band was formed. This information is mostly derived from changes in the chemical and isotopic composition of the coral, which reflects the temperature and isotopic composition of the water in which it formed. Since corals live mostly in tropical and subtropical waters, they provide a useful complement to records derived from tree rings. Coral skeleton chemistry is influenced by several variables, and thus care must be taken when selecting coral samples and when deriving climate records from them. Thus far, most of the climate reconstructions based on corals have been regional in scale and limited to the last few hundred years, but there is now work toward establishing longer records by sampling fossil corals. </a:t>
            </a:r>
          </a:p>
          <a:p>
            <a:r>
              <a:rPr lang="en-US" sz="2000" dirty="0" smtClean="0"/>
              <a:t>----------------------------------------------------------------------------------------------------------</a:t>
            </a:r>
          </a:p>
          <a:p>
            <a:r>
              <a:rPr lang="en-US" sz="2000" dirty="0" smtClean="0"/>
              <a:t>Surface Temperature Reconstructions for the Last 2,000 Years (2006) Committee on Surface Temperature Reconstructions for the Last 2,000 Years, National Research Council. ISBN: 0-309-66144-7, 160 pages http://www.nap.edu/catalog/11676.html</a:t>
            </a:r>
            <a:r>
              <a:rPr lang="en-US" sz="2000" b="1" dirty="0" smtClean="0"/>
              <a:t> </a:t>
            </a:r>
          </a:p>
        </p:txBody>
      </p:sp>
      <p:sp>
        <p:nvSpPr>
          <p:cNvPr id="6" name="Action Button: Custom 5">
            <a:hlinkClick r:id="" action="ppaction://hlinkshowjump?jump=lastslideviewed" highlightClick="1"/>
          </p:cNvPr>
          <p:cNvSpPr/>
          <p:nvPr/>
        </p:nvSpPr>
        <p:spPr>
          <a:xfrm>
            <a:off x="7442200" y="6136270"/>
            <a:ext cx="1701800" cy="72173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F7F7F"/>
                </a:solidFill>
              </a:rPr>
              <a:t>Back</a:t>
            </a:r>
            <a:endParaRPr lang="en-US" dirty="0">
              <a:solidFill>
                <a:srgbClr val="7F7F7F"/>
              </a:solidFill>
            </a:endParaRPr>
          </a:p>
        </p:txBody>
      </p:sp>
      <p:sp>
        <p:nvSpPr>
          <p:cNvPr id="7" name="Action Button: Back or Previous 6">
            <a:hlinkClick r:id="" action="ppaction://hlinkshowjump?jump=lastslideviewed" highlightClick="1"/>
          </p:cNvPr>
          <p:cNvSpPr/>
          <p:nvPr/>
        </p:nvSpPr>
        <p:spPr>
          <a:xfrm>
            <a:off x="7696200" y="6263270"/>
            <a:ext cx="266700" cy="493130"/>
          </a:xfrm>
          <a:prstGeom prst="actionButtonBackPrevious">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413864" y="320780"/>
            <a:ext cx="8439084" cy="5632312"/>
          </a:xfrm>
          <a:prstGeom prst="rect">
            <a:avLst/>
          </a:prstGeom>
          <a:noFill/>
        </p:spPr>
        <p:txBody>
          <a:bodyPr wrap="square" rtlCol="0">
            <a:spAutoFit/>
          </a:bodyPr>
          <a:lstStyle/>
          <a:p>
            <a:r>
              <a:rPr lang="en-US" b="1" dirty="0" smtClean="0"/>
              <a:t>Ice Cores </a:t>
            </a:r>
            <a:r>
              <a:rPr lang="en-US" dirty="0" smtClean="0"/>
              <a:t>(Text from http://www.nap.edu/catalog/11676.html) </a:t>
            </a:r>
          </a:p>
          <a:p>
            <a:endParaRPr lang="en-US" dirty="0" smtClean="0"/>
          </a:p>
          <a:p>
            <a:r>
              <a:rPr lang="en-US" dirty="0" smtClean="0"/>
              <a:t>Oxygen isotopes measured in ice cores extracted from glaciers and ice caps can be used to infer the temperature at the time when the snow was originally deposited. For the most recent 2,000 years, the age of the ice can in most places be determined by counting annual layers. The isotopic composition of the ice in each layer reflects both the temperature in the region where the water molecules originally evaporated far upwind of the glacier and the temperature of the clouds in which the water vapor molecules condensed to form snowflakes. The long-term fluctuations in temperature reconstructions derived from ice cores can be cross-checked against the vertical temperature profiles in the holes out of which they were drilled (see below). Ice-isotope- based reconstructions are available only in areas that are covered with ice that persists on the landscape (e.g., Greenland, Antarctica, and some ice fields atop mountains in Africa, the Andes, and the Himalayas). The interpretation of oxygen isotope measurements in tropical ice cores is more complicated than for polar regions because it depends not only on temperature but also on precipitation in the adjacent lowlands. </a:t>
            </a:r>
          </a:p>
          <a:p>
            <a:r>
              <a:rPr lang="en-US" dirty="0" smtClean="0"/>
              <a:t>----------------------------------------------------------------------------------------------------------</a:t>
            </a:r>
          </a:p>
          <a:p>
            <a:r>
              <a:rPr lang="en-US" dirty="0" smtClean="0"/>
              <a:t>Surface Temperature Reconstructions for the Last 2,000 Years (2006) Committee on Surface Temperature Reconstructions for the Last 2,000 Years, National Research Council. ISBN: 0-309-66144-7, 160 pages http://www.nap.edu/catalog/11676.html</a:t>
            </a:r>
            <a:r>
              <a:rPr lang="en-US" b="1" dirty="0" smtClean="0"/>
              <a:t> </a:t>
            </a:r>
          </a:p>
        </p:txBody>
      </p:sp>
      <p:sp>
        <p:nvSpPr>
          <p:cNvPr id="6" name="Action Button: Custom 5">
            <a:hlinkClick r:id="" action="ppaction://hlinkshowjump?jump=lastslideviewed" highlightClick="1"/>
          </p:cNvPr>
          <p:cNvSpPr/>
          <p:nvPr/>
        </p:nvSpPr>
        <p:spPr>
          <a:xfrm>
            <a:off x="7442200" y="6136270"/>
            <a:ext cx="1701800" cy="72173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F7F7F"/>
                </a:solidFill>
              </a:rPr>
              <a:t>Back</a:t>
            </a:r>
            <a:endParaRPr lang="en-US" dirty="0">
              <a:solidFill>
                <a:srgbClr val="7F7F7F"/>
              </a:solidFill>
            </a:endParaRPr>
          </a:p>
        </p:txBody>
      </p:sp>
      <p:sp>
        <p:nvSpPr>
          <p:cNvPr id="7" name="Action Button: Back or Previous 6">
            <a:hlinkClick r:id="" action="ppaction://hlinkshowjump?jump=lastslideviewed" highlightClick="1"/>
          </p:cNvPr>
          <p:cNvSpPr/>
          <p:nvPr/>
        </p:nvSpPr>
        <p:spPr>
          <a:xfrm>
            <a:off x="7696200" y="6263270"/>
            <a:ext cx="266700" cy="493130"/>
          </a:xfrm>
          <a:prstGeom prst="actionButtonBackPrevious">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 name="Group 11"/>
          <p:cNvGrpSpPr/>
          <p:nvPr/>
        </p:nvGrpSpPr>
        <p:grpSpPr>
          <a:xfrm>
            <a:off x="0" y="0"/>
            <a:ext cx="9144000" cy="6445250"/>
            <a:chOff x="0" y="0"/>
            <a:chExt cx="9144000" cy="6445250"/>
          </a:xfrm>
        </p:grpSpPr>
        <p:pic>
          <p:nvPicPr>
            <p:cNvPr id="7" name="Picture 6" descr="Picture 2.png"/>
            <p:cNvPicPr>
              <a:picLocks noChangeAspect="1"/>
            </p:cNvPicPr>
            <p:nvPr/>
          </p:nvPicPr>
          <p:blipFill>
            <a:blip r:embed="rId3"/>
            <a:stretch>
              <a:fillRect/>
            </a:stretch>
          </p:blipFill>
          <p:spPr>
            <a:xfrm>
              <a:off x="0" y="0"/>
              <a:ext cx="9144000" cy="6445250"/>
            </a:xfrm>
            <a:prstGeom prst="rect">
              <a:avLst/>
            </a:prstGeom>
          </p:spPr>
        </p:pic>
        <p:pic>
          <p:nvPicPr>
            <p:cNvPr id="9" name="Picture 8" descr="Picture 1.png"/>
            <p:cNvPicPr>
              <a:picLocks noChangeAspect="1"/>
            </p:cNvPicPr>
            <p:nvPr/>
          </p:nvPicPr>
          <p:blipFill>
            <a:blip r:embed="rId4"/>
            <a:stretch>
              <a:fillRect/>
            </a:stretch>
          </p:blipFill>
          <p:spPr>
            <a:xfrm>
              <a:off x="1754212" y="1054650"/>
              <a:ext cx="1579641" cy="249417"/>
            </a:xfrm>
            <a:prstGeom prst="rect">
              <a:avLst/>
            </a:prstGeom>
          </p:spPr>
        </p:pic>
      </p:grpSp>
      <p:sp>
        <p:nvSpPr>
          <p:cNvPr id="5" name="Action Button: Custom 4">
            <a:hlinkClick r:id="rId5" action="ppaction://hlinksldjump" highlightClick="1"/>
          </p:cNvPr>
          <p:cNvSpPr/>
          <p:nvPr/>
        </p:nvSpPr>
        <p:spPr>
          <a:xfrm>
            <a:off x="1444363" y="1054650"/>
            <a:ext cx="1889490" cy="249417"/>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Action Button: Custom 5">
            <a:hlinkClick r:id="" action="ppaction://hlinkshowjump?jump=nextslide" highlightClick="1"/>
          </p:cNvPr>
          <p:cNvSpPr/>
          <p:nvPr/>
        </p:nvSpPr>
        <p:spPr>
          <a:xfrm>
            <a:off x="7645400" y="6286500"/>
            <a:ext cx="1498600" cy="5588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bg1">
                    <a:lumMod val="65000"/>
                  </a:schemeClr>
                </a:solidFill>
              </a:rPr>
              <a:t>Next</a:t>
            </a:r>
            <a:endParaRPr lang="en-US" dirty="0">
              <a:solidFill>
                <a:schemeClr val="bg1">
                  <a:lumMod val="65000"/>
                </a:schemeClr>
              </a:solidFill>
            </a:endParaRPr>
          </a:p>
        </p:txBody>
      </p:sp>
      <p:sp>
        <p:nvSpPr>
          <p:cNvPr id="8" name="Action Button: Forward or Next 7">
            <a:hlinkClick r:id="" action="ppaction://hlinkshowjump?jump=nextslide" highlightClick="1"/>
          </p:cNvPr>
          <p:cNvSpPr/>
          <p:nvPr/>
        </p:nvSpPr>
        <p:spPr>
          <a:xfrm>
            <a:off x="8670848" y="6432550"/>
            <a:ext cx="346152" cy="311150"/>
          </a:xfrm>
          <a:prstGeom prst="actionButtonForwardNext">
            <a:avLst/>
          </a:prstGeom>
          <a:solidFill>
            <a:srgbClr val="FFFFFF">
              <a:alpha val="6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85000"/>
                </a:schemeClr>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413864" y="320780"/>
            <a:ext cx="8439084" cy="6001644"/>
          </a:xfrm>
          <a:prstGeom prst="rect">
            <a:avLst/>
          </a:prstGeom>
          <a:noFill/>
        </p:spPr>
        <p:txBody>
          <a:bodyPr wrap="square" rtlCol="0">
            <a:spAutoFit/>
          </a:bodyPr>
          <a:lstStyle/>
          <a:p>
            <a:r>
              <a:rPr lang="en-US" sz="1600" b="1" dirty="0" smtClean="0"/>
              <a:t>Marine and Lake Sediments </a:t>
            </a:r>
            <a:r>
              <a:rPr lang="en-US" sz="1600" dirty="0" smtClean="0"/>
              <a:t>(Text from http://www.nap.edu/catalog/11676.html) </a:t>
            </a:r>
          </a:p>
          <a:p>
            <a:endParaRPr lang="en-US" sz="1600" dirty="0" smtClean="0"/>
          </a:p>
          <a:p>
            <a:r>
              <a:rPr lang="en-US" sz="1600" dirty="0" smtClean="0"/>
              <a:t>Cores taken from the sediments at the bottoms of lakes and ocean regions can be analyzed to provide evidence of past climatic change. Sediment cores can be analyzed to determine the temperature of the water from which the various constituents of the sediment were deposited. This information, in turn, can be related to the local surface temperature. Records relevant to temperature include oxygen isotopes, the ratio of magnesium to calcium, and the relative abundance of different microfossil types with known temperature preferences (such as insects) or with a strong temperature correlation (e.g., diatoms and some other algae). Changes in the properties of sediments are also of interest. For example, during cold epochs icebergs streaming southward over the North Atlantic carried sand and gravel and deposited it in sediments at the latitudes where they melted; the properties of this material are indicative of the generally colder conditions in the region where the icebergs originated. Ocean and lake sediments typically accumulate slowly, and the layering within them tends to be smoothed out by bottom-dwelling organisms. Hence it is only in regions where sedimentation rates are extraordinarily high (e.g., the Bermuda Rise, the northwest coast of Africa) or in a few oxygen-deprived areas (e.g., the Santa Barbara Basin, the </a:t>
            </a:r>
            <a:r>
              <a:rPr lang="en-US" sz="1600" dirty="0" err="1" smtClean="0"/>
              <a:t>Cariaco</a:t>
            </a:r>
            <a:r>
              <a:rPr lang="en-US" sz="1600" dirty="0" smtClean="0"/>
              <a:t> Basin off Venezuela, or in deep crater lakes) that sediments can be dated accurately enough to provide information on climate changes during the last 2,000 years. More slowly accumulating sediments from ocean basins throughout the world are one of our main sources of information on climate variations on timescales of millennia and longer. </a:t>
            </a:r>
          </a:p>
          <a:p>
            <a:r>
              <a:rPr lang="en-US" sz="1600" dirty="0" smtClean="0"/>
              <a:t>----------------------------------------------------------------------------------------------------------</a:t>
            </a:r>
          </a:p>
          <a:p>
            <a:r>
              <a:rPr lang="en-US" sz="1600" dirty="0" smtClean="0"/>
              <a:t>Surface Temperature Reconstructions for the Last 2,000 Years (2006) Committee on Surface Temperature Reconstructions for the Last 2,000 Years, National Research Council. ISBN: 0-309-66144-7, 160 pages http://www.nap.edu/catalog/11676.html</a:t>
            </a:r>
            <a:r>
              <a:rPr lang="en-US" sz="1600" b="1" dirty="0" smtClean="0"/>
              <a:t> </a:t>
            </a:r>
          </a:p>
        </p:txBody>
      </p:sp>
      <p:sp>
        <p:nvSpPr>
          <p:cNvPr id="6" name="Action Button: Custom 5">
            <a:hlinkClick r:id="" action="ppaction://hlinkshowjump?jump=lastslideviewed" highlightClick="1"/>
          </p:cNvPr>
          <p:cNvSpPr/>
          <p:nvPr/>
        </p:nvSpPr>
        <p:spPr>
          <a:xfrm>
            <a:off x="7442200" y="6136270"/>
            <a:ext cx="1701800" cy="72173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F7F7F"/>
                </a:solidFill>
              </a:rPr>
              <a:t>Back</a:t>
            </a:r>
            <a:endParaRPr lang="en-US" dirty="0">
              <a:solidFill>
                <a:srgbClr val="7F7F7F"/>
              </a:solidFill>
            </a:endParaRPr>
          </a:p>
        </p:txBody>
      </p:sp>
      <p:sp>
        <p:nvSpPr>
          <p:cNvPr id="7" name="Action Button: Back or Previous 6">
            <a:hlinkClick r:id="" action="ppaction://hlinkshowjump?jump=lastslideviewed" highlightClick="1"/>
          </p:cNvPr>
          <p:cNvSpPr/>
          <p:nvPr/>
        </p:nvSpPr>
        <p:spPr>
          <a:xfrm>
            <a:off x="7696200" y="6263270"/>
            <a:ext cx="266700" cy="493130"/>
          </a:xfrm>
          <a:prstGeom prst="actionButtonBackPrevious">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413864" y="320780"/>
            <a:ext cx="8439084" cy="6247866"/>
          </a:xfrm>
          <a:prstGeom prst="rect">
            <a:avLst/>
          </a:prstGeom>
          <a:noFill/>
        </p:spPr>
        <p:txBody>
          <a:bodyPr wrap="square" rtlCol="0">
            <a:spAutoFit/>
          </a:bodyPr>
          <a:lstStyle/>
          <a:p>
            <a:r>
              <a:rPr lang="en-US" sz="1600" b="1" dirty="0" smtClean="0"/>
              <a:t>Boreholes </a:t>
            </a:r>
            <a:r>
              <a:rPr lang="en-US" sz="1600" dirty="0" smtClean="0"/>
              <a:t>(Text from http://www.nap.edu/catalog/11676.html) </a:t>
            </a:r>
          </a:p>
          <a:p>
            <a:endParaRPr lang="en-US" sz="1600" dirty="0" smtClean="0"/>
          </a:p>
          <a:p>
            <a:r>
              <a:rPr lang="en-US" sz="1600" dirty="0" smtClean="0"/>
              <a:t>Past surface temperatures can be estimated by measuring the vertical temperature profile down boreholes drilled into rock, frozen soils, and ice. Temperature variations at the Earth’s surface diffuse downward with time by the same process that causes the handle of a metal spoon to warm up when it is immersed in a cup of hot tea. The governing equation for this process can be used to convert the vertical profile of temperature in a borehole into a record of surface temperature versus time. Features in the vertical temperature profile are smoothed out as they propagate downward, resulting in a loss of information. Hence, large-scale surface temperature reconstructions based on borehole measurements typically extend back only over a few centuries, with coarse time resolution. Hundreds of holes have been drilled to depths of several hundred meters below the surface at sites throughout the Northern Hemisphere and at a smaller number of sites in the Southern Hemisphere. Many of these “boreholes of opportunity” were drilled for other reasons such as mineral exploration. Specialists acknowledge several different types of errors in borehole-based temperature reconstructions, such as an imperfect match between ground temperature and near-surface air temperature, but available evidence indicates that these errors do not significantly influence reconstructions for large regions using many boreholes. Boreholes drilled through glacial ice to extract ice cores are free from many of these problems and can be analyzed jointly with the oxygen isotope record from the corresponding core, yielding a much longer and more accurate temperature reconstruction than is possible with boreholes drilled through rock or permafrost. However, ice-based boreholes are available only in areas with a thick cover of ice.</a:t>
            </a:r>
          </a:p>
          <a:p>
            <a:r>
              <a:rPr lang="en-US" sz="1600" dirty="0" smtClean="0"/>
              <a:t>------------------------------------------------------------------------------------------------------------------------------------</a:t>
            </a:r>
          </a:p>
          <a:p>
            <a:r>
              <a:rPr lang="en-US" sz="1600" dirty="0" smtClean="0"/>
              <a:t>Surface Temperature Reconstructions for the Last 2,000 Years (2006) Committee on Surface Temperature Reconstructions for the Last 2,000 Years, National Research Council. ISBN: 0-309-66144-7, 160 pages http://www.nap.edu/catalog/11676.html</a:t>
            </a:r>
            <a:r>
              <a:rPr lang="en-US" sz="1600" b="1" dirty="0" smtClean="0"/>
              <a:t> </a:t>
            </a:r>
          </a:p>
        </p:txBody>
      </p:sp>
      <p:sp>
        <p:nvSpPr>
          <p:cNvPr id="6" name="Action Button: Custom 5">
            <a:hlinkClick r:id="" action="ppaction://hlinkshowjump?jump=lastslideviewed" highlightClick="1"/>
          </p:cNvPr>
          <p:cNvSpPr/>
          <p:nvPr/>
        </p:nvSpPr>
        <p:spPr>
          <a:xfrm>
            <a:off x="7442200" y="6136270"/>
            <a:ext cx="1701800" cy="72173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7F7F7F"/>
                </a:solidFill>
              </a:rPr>
              <a:t>Back</a:t>
            </a:r>
            <a:endParaRPr lang="en-US" dirty="0">
              <a:solidFill>
                <a:srgbClr val="7F7F7F"/>
              </a:solidFill>
            </a:endParaRPr>
          </a:p>
        </p:txBody>
      </p:sp>
      <p:sp>
        <p:nvSpPr>
          <p:cNvPr id="7" name="Action Button: Back or Previous 6">
            <a:hlinkClick r:id="" action="ppaction://hlinkshowjump?jump=lastslideviewed" highlightClick="1"/>
          </p:cNvPr>
          <p:cNvSpPr/>
          <p:nvPr/>
        </p:nvSpPr>
        <p:spPr>
          <a:xfrm>
            <a:off x="7696200" y="6263270"/>
            <a:ext cx="266700" cy="493130"/>
          </a:xfrm>
          <a:prstGeom prst="actionButtonBackPrevious">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extBox 6"/>
          <p:cNvSpPr txBox="1"/>
          <p:nvPr/>
        </p:nvSpPr>
        <p:spPr>
          <a:xfrm>
            <a:off x="939800" y="838200"/>
            <a:ext cx="7315200" cy="1631216"/>
          </a:xfrm>
          <a:prstGeom prst="rect">
            <a:avLst/>
          </a:prstGeom>
          <a:noFill/>
        </p:spPr>
        <p:txBody>
          <a:bodyPr wrap="square" rtlCol="0">
            <a:spAutoFit/>
          </a:bodyPr>
          <a:lstStyle/>
          <a:p>
            <a:r>
              <a:rPr lang="en-US" sz="2000" b="1" dirty="0" smtClean="0"/>
              <a:t>Additional graphs</a:t>
            </a:r>
          </a:p>
          <a:p>
            <a:endParaRPr lang="en-US" sz="2000" dirty="0" smtClean="0"/>
          </a:p>
          <a:p>
            <a:r>
              <a:rPr lang="en-US" sz="2000" dirty="0" smtClean="0"/>
              <a:t>The following slides present various combinations of the previous datasets, included here to help users visually resolve and compare combinations of data.</a:t>
            </a:r>
            <a:endParaRPr lang="en-US" sz="20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Picture 14.png"/>
          <p:cNvPicPr>
            <a:picLocks noChangeAspect="1"/>
          </p:cNvPicPr>
          <p:nvPr/>
        </p:nvPicPr>
        <p:blipFill>
          <a:blip r:embed="rId3"/>
          <a:stretch>
            <a:fillRect/>
          </a:stretch>
        </p:blipFill>
        <p:spPr>
          <a:xfrm>
            <a:off x="0" y="206828"/>
            <a:ext cx="9144000" cy="6444343"/>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Picture 15.png"/>
          <p:cNvPicPr>
            <a:picLocks noChangeAspect="1"/>
          </p:cNvPicPr>
          <p:nvPr/>
        </p:nvPicPr>
        <p:blipFill>
          <a:blip r:embed="rId3"/>
          <a:stretch>
            <a:fillRect/>
          </a:stretch>
        </p:blipFill>
        <p:spPr>
          <a:xfrm>
            <a:off x="0" y="203757"/>
            <a:ext cx="9144000" cy="6450486"/>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 name="Picture 7" descr="Picture 6.png"/>
          <p:cNvPicPr>
            <a:picLocks noChangeAspect="1"/>
          </p:cNvPicPr>
          <p:nvPr/>
        </p:nvPicPr>
        <p:blipFill>
          <a:blip r:embed="rId3"/>
          <a:stretch>
            <a:fillRect/>
          </a:stretch>
        </p:blipFill>
        <p:spPr>
          <a:xfrm>
            <a:off x="0" y="206828"/>
            <a:ext cx="9144000" cy="6444343"/>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Picture 8.png"/>
          <p:cNvPicPr>
            <a:picLocks noChangeAspect="1"/>
          </p:cNvPicPr>
          <p:nvPr/>
        </p:nvPicPr>
        <p:blipFill>
          <a:blip r:embed="rId3"/>
          <a:stretch>
            <a:fillRect/>
          </a:stretch>
        </p:blipFill>
        <p:spPr>
          <a:xfrm>
            <a:off x="0" y="206828"/>
            <a:ext cx="9144000" cy="6444343"/>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Picture 10.png"/>
          <p:cNvPicPr>
            <a:picLocks noChangeAspect="1"/>
          </p:cNvPicPr>
          <p:nvPr/>
        </p:nvPicPr>
        <p:blipFill>
          <a:blip r:embed="rId3"/>
          <a:stretch>
            <a:fillRect/>
          </a:stretch>
        </p:blipFill>
        <p:spPr>
          <a:xfrm>
            <a:off x="0" y="206828"/>
            <a:ext cx="9144000" cy="6444343"/>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Picture 11.png"/>
          <p:cNvPicPr>
            <a:picLocks noChangeAspect="1"/>
          </p:cNvPicPr>
          <p:nvPr/>
        </p:nvPicPr>
        <p:blipFill>
          <a:blip r:embed="rId3"/>
          <a:stretch>
            <a:fillRect/>
          </a:stretch>
        </p:blipFill>
        <p:spPr>
          <a:xfrm>
            <a:off x="0" y="206828"/>
            <a:ext cx="9144000" cy="6444343"/>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Picture 12.png"/>
          <p:cNvPicPr>
            <a:picLocks noChangeAspect="1"/>
          </p:cNvPicPr>
          <p:nvPr/>
        </p:nvPicPr>
        <p:blipFill>
          <a:blip r:embed="rId3"/>
          <a:stretch>
            <a:fillRect/>
          </a:stretch>
        </p:blipFill>
        <p:spPr>
          <a:xfrm>
            <a:off x="0" y="206828"/>
            <a:ext cx="9144000" cy="6444343"/>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5" name="Group 4"/>
          <p:cNvGrpSpPr/>
          <p:nvPr/>
        </p:nvGrpSpPr>
        <p:grpSpPr>
          <a:xfrm>
            <a:off x="0" y="0"/>
            <a:ext cx="9144001" cy="6445250"/>
            <a:chOff x="0" y="0"/>
            <a:chExt cx="9144001" cy="6445250"/>
          </a:xfrm>
        </p:grpSpPr>
        <p:pic>
          <p:nvPicPr>
            <p:cNvPr id="3" name="Picture 2" descr="Picture 3.png"/>
            <p:cNvPicPr>
              <a:picLocks noChangeAspect="1"/>
            </p:cNvPicPr>
            <p:nvPr/>
          </p:nvPicPr>
          <p:blipFill>
            <a:blip r:embed="rId3"/>
            <a:stretch>
              <a:fillRect/>
            </a:stretch>
          </p:blipFill>
          <p:spPr>
            <a:xfrm>
              <a:off x="0" y="0"/>
              <a:ext cx="9144001" cy="6445250"/>
            </a:xfrm>
            <a:prstGeom prst="rect">
              <a:avLst/>
            </a:prstGeom>
          </p:spPr>
        </p:pic>
        <p:pic>
          <p:nvPicPr>
            <p:cNvPr id="4" name="Picture 3" descr="Picture 1.png"/>
            <p:cNvPicPr>
              <a:picLocks noChangeAspect="1"/>
            </p:cNvPicPr>
            <p:nvPr/>
          </p:nvPicPr>
          <p:blipFill>
            <a:blip r:embed="rId4"/>
            <a:stretch>
              <a:fillRect/>
            </a:stretch>
          </p:blipFill>
          <p:spPr>
            <a:xfrm>
              <a:off x="1754212" y="1054650"/>
              <a:ext cx="1579641" cy="249417"/>
            </a:xfrm>
            <a:prstGeom prst="rect">
              <a:avLst/>
            </a:prstGeom>
          </p:spPr>
        </p:pic>
      </p:grpSp>
      <p:sp>
        <p:nvSpPr>
          <p:cNvPr id="6" name="Action Button: Custom 5">
            <a:hlinkClick r:id="rId5" action="ppaction://hlinksldjump" highlightClick="1"/>
          </p:cNvPr>
          <p:cNvSpPr/>
          <p:nvPr/>
        </p:nvSpPr>
        <p:spPr>
          <a:xfrm>
            <a:off x="1444363" y="1054650"/>
            <a:ext cx="1889490" cy="249417"/>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Action Button: Custom 6">
            <a:hlinkClick r:id="rId6" action="ppaction://hlinksldjump" highlightClick="1"/>
          </p:cNvPr>
          <p:cNvSpPr/>
          <p:nvPr/>
        </p:nvSpPr>
        <p:spPr>
          <a:xfrm>
            <a:off x="1444363" y="1799206"/>
            <a:ext cx="1717938" cy="201044"/>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Action Button: Custom 7">
            <a:hlinkClick r:id="" action="ppaction://hlinkshowjump?jump=nextslide" highlightClick="1"/>
          </p:cNvPr>
          <p:cNvSpPr/>
          <p:nvPr/>
        </p:nvSpPr>
        <p:spPr>
          <a:xfrm>
            <a:off x="7645400" y="6286500"/>
            <a:ext cx="1498600" cy="5588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bg1">
                    <a:lumMod val="65000"/>
                  </a:schemeClr>
                </a:solidFill>
              </a:rPr>
              <a:t>Next</a:t>
            </a:r>
            <a:endParaRPr lang="en-US" dirty="0">
              <a:solidFill>
                <a:schemeClr val="bg1">
                  <a:lumMod val="65000"/>
                </a:schemeClr>
              </a:solidFill>
            </a:endParaRPr>
          </a:p>
        </p:txBody>
      </p:sp>
      <p:sp>
        <p:nvSpPr>
          <p:cNvPr id="9" name="Action Button: Forward or Next 8">
            <a:hlinkClick r:id="" action="ppaction://hlinkshowjump?jump=nextslide" highlightClick="1"/>
          </p:cNvPr>
          <p:cNvSpPr/>
          <p:nvPr/>
        </p:nvSpPr>
        <p:spPr>
          <a:xfrm>
            <a:off x="8670848" y="6432550"/>
            <a:ext cx="346152" cy="311150"/>
          </a:xfrm>
          <a:prstGeom prst="actionButtonForwardNext">
            <a:avLst/>
          </a:prstGeom>
          <a:solidFill>
            <a:srgbClr val="FFFFFF">
              <a:alpha val="6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85000"/>
                </a:schemeClr>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Picture 13.png"/>
          <p:cNvPicPr>
            <a:picLocks noChangeAspect="1"/>
          </p:cNvPicPr>
          <p:nvPr/>
        </p:nvPicPr>
        <p:blipFill>
          <a:blip r:embed="rId3"/>
          <a:stretch>
            <a:fillRect/>
          </a:stretch>
        </p:blipFill>
        <p:spPr>
          <a:xfrm>
            <a:off x="0" y="206828"/>
            <a:ext cx="9144000" cy="6444343"/>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5" name="Group 4"/>
          <p:cNvGrpSpPr/>
          <p:nvPr/>
        </p:nvGrpSpPr>
        <p:grpSpPr>
          <a:xfrm>
            <a:off x="1588" y="0"/>
            <a:ext cx="9144000" cy="6445250"/>
            <a:chOff x="1588" y="0"/>
            <a:chExt cx="9144000" cy="6445250"/>
          </a:xfrm>
        </p:grpSpPr>
        <p:pic>
          <p:nvPicPr>
            <p:cNvPr id="3" name="Picture 2" descr="Picture 1.png"/>
            <p:cNvPicPr>
              <a:picLocks noChangeAspect="1"/>
            </p:cNvPicPr>
            <p:nvPr/>
          </p:nvPicPr>
          <p:blipFill>
            <a:blip r:embed="rId3"/>
            <a:stretch>
              <a:fillRect/>
            </a:stretch>
          </p:blipFill>
          <p:spPr>
            <a:xfrm>
              <a:off x="1588" y="0"/>
              <a:ext cx="9144000" cy="6445250"/>
            </a:xfrm>
            <a:prstGeom prst="rect">
              <a:avLst/>
            </a:prstGeom>
          </p:spPr>
        </p:pic>
        <p:pic>
          <p:nvPicPr>
            <p:cNvPr id="4" name="Picture 3" descr="Picture 1.png"/>
            <p:cNvPicPr>
              <a:picLocks noChangeAspect="1"/>
            </p:cNvPicPr>
            <p:nvPr/>
          </p:nvPicPr>
          <p:blipFill>
            <a:blip r:embed="rId4"/>
            <a:stretch>
              <a:fillRect/>
            </a:stretch>
          </p:blipFill>
          <p:spPr>
            <a:xfrm>
              <a:off x="1754212" y="1054650"/>
              <a:ext cx="1579641" cy="249417"/>
            </a:xfrm>
            <a:prstGeom prst="rect">
              <a:avLst/>
            </a:prstGeom>
          </p:spPr>
        </p:pic>
      </p:grpSp>
      <p:sp>
        <p:nvSpPr>
          <p:cNvPr id="6" name="Action Button: Custom 5">
            <a:hlinkClick r:id="rId5" action="ppaction://hlinksldjump" highlightClick="1"/>
          </p:cNvPr>
          <p:cNvSpPr/>
          <p:nvPr/>
        </p:nvSpPr>
        <p:spPr>
          <a:xfrm>
            <a:off x="1444363" y="1054650"/>
            <a:ext cx="1889490" cy="249417"/>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Action Button: Custom 7">
            <a:hlinkClick r:id="rId6" action="ppaction://hlinksldjump" highlightClick="1"/>
          </p:cNvPr>
          <p:cNvSpPr/>
          <p:nvPr/>
        </p:nvSpPr>
        <p:spPr>
          <a:xfrm>
            <a:off x="1444363" y="1799206"/>
            <a:ext cx="1717938" cy="201044"/>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Action Button: Custom 8">
            <a:hlinkClick r:id="rId7" action="ppaction://hlinksldjump" highlightClick="1"/>
          </p:cNvPr>
          <p:cNvSpPr/>
          <p:nvPr/>
        </p:nvSpPr>
        <p:spPr>
          <a:xfrm>
            <a:off x="1444363" y="2000250"/>
            <a:ext cx="2073537" cy="22225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Action Button: Custom 9">
            <a:hlinkClick r:id="" action="ppaction://hlinkshowjump?jump=nextslide" highlightClick="1"/>
          </p:cNvPr>
          <p:cNvSpPr/>
          <p:nvPr/>
        </p:nvSpPr>
        <p:spPr>
          <a:xfrm>
            <a:off x="7645400" y="6286500"/>
            <a:ext cx="1498600" cy="5588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bg1">
                    <a:lumMod val="65000"/>
                  </a:schemeClr>
                </a:solidFill>
              </a:rPr>
              <a:t>Next</a:t>
            </a:r>
            <a:endParaRPr lang="en-US" dirty="0">
              <a:solidFill>
                <a:schemeClr val="bg1">
                  <a:lumMod val="65000"/>
                </a:schemeClr>
              </a:solidFill>
            </a:endParaRPr>
          </a:p>
        </p:txBody>
      </p:sp>
      <p:sp>
        <p:nvSpPr>
          <p:cNvPr id="11" name="Action Button: Forward or Next 10">
            <a:hlinkClick r:id="" action="ppaction://hlinkshowjump?jump=nextslide" highlightClick="1"/>
          </p:cNvPr>
          <p:cNvSpPr/>
          <p:nvPr/>
        </p:nvSpPr>
        <p:spPr>
          <a:xfrm>
            <a:off x="8670848" y="6432550"/>
            <a:ext cx="346152" cy="311150"/>
          </a:xfrm>
          <a:prstGeom prst="actionButtonForwardNext">
            <a:avLst/>
          </a:prstGeom>
          <a:solidFill>
            <a:srgbClr val="FFFFFF">
              <a:alpha val="6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85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5" name="Group 4"/>
          <p:cNvGrpSpPr/>
          <p:nvPr/>
        </p:nvGrpSpPr>
        <p:grpSpPr>
          <a:xfrm>
            <a:off x="2529" y="0"/>
            <a:ext cx="9144000" cy="6540501"/>
            <a:chOff x="2529" y="0"/>
            <a:chExt cx="9144000" cy="6540501"/>
          </a:xfrm>
        </p:grpSpPr>
        <p:pic>
          <p:nvPicPr>
            <p:cNvPr id="3" name="Picture 2" descr="Picture 4.png"/>
            <p:cNvPicPr>
              <a:picLocks noChangeAspect="1"/>
            </p:cNvPicPr>
            <p:nvPr/>
          </p:nvPicPr>
          <p:blipFill>
            <a:blip r:embed="rId3"/>
            <a:stretch>
              <a:fillRect/>
            </a:stretch>
          </p:blipFill>
          <p:spPr>
            <a:xfrm>
              <a:off x="2529" y="0"/>
              <a:ext cx="9144000" cy="6540501"/>
            </a:xfrm>
            <a:prstGeom prst="rect">
              <a:avLst/>
            </a:prstGeom>
          </p:spPr>
        </p:pic>
        <p:pic>
          <p:nvPicPr>
            <p:cNvPr id="4" name="Picture 3" descr="Picture 1.png"/>
            <p:cNvPicPr>
              <a:picLocks noChangeAspect="1"/>
            </p:cNvPicPr>
            <p:nvPr/>
          </p:nvPicPr>
          <p:blipFill>
            <a:blip r:embed="rId4"/>
            <a:stretch>
              <a:fillRect/>
            </a:stretch>
          </p:blipFill>
          <p:spPr>
            <a:xfrm>
              <a:off x="1754212" y="1054650"/>
              <a:ext cx="1579641" cy="249417"/>
            </a:xfrm>
            <a:prstGeom prst="rect">
              <a:avLst/>
            </a:prstGeom>
          </p:spPr>
        </p:pic>
      </p:grpSp>
      <p:sp>
        <p:nvSpPr>
          <p:cNvPr id="6" name="Action Button: Custom 5">
            <a:hlinkClick r:id="rId5" action="ppaction://hlinksldjump" highlightClick="1"/>
          </p:cNvPr>
          <p:cNvSpPr/>
          <p:nvPr/>
        </p:nvSpPr>
        <p:spPr>
          <a:xfrm>
            <a:off x="1444363" y="1054650"/>
            <a:ext cx="1889490" cy="249417"/>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Action Button: Custom 6">
            <a:hlinkClick r:id="rId6" action="ppaction://hlinksldjump" highlightClick="1"/>
          </p:cNvPr>
          <p:cNvSpPr/>
          <p:nvPr/>
        </p:nvSpPr>
        <p:spPr>
          <a:xfrm>
            <a:off x="1444363" y="1799206"/>
            <a:ext cx="1717938" cy="201044"/>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Action Button: Custom 7">
            <a:hlinkClick r:id="rId7" action="ppaction://hlinksldjump" highlightClick="1"/>
          </p:cNvPr>
          <p:cNvSpPr/>
          <p:nvPr/>
        </p:nvSpPr>
        <p:spPr>
          <a:xfrm>
            <a:off x="1444363" y="2000250"/>
            <a:ext cx="2073537" cy="22225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Action Button: Custom 8">
            <a:hlinkClick r:id="rId8" action="ppaction://hlinksldjump" highlightClick="1"/>
          </p:cNvPr>
          <p:cNvSpPr/>
          <p:nvPr/>
        </p:nvSpPr>
        <p:spPr>
          <a:xfrm>
            <a:off x="1444363" y="2222500"/>
            <a:ext cx="1889490" cy="2540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Action Button: Custom 9">
            <a:hlinkClick r:id="" action="ppaction://hlinkshowjump?jump=nextslide" highlightClick="1"/>
          </p:cNvPr>
          <p:cNvSpPr/>
          <p:nvPr/>
        </p:nvSpPr>
        <p:spPr>
          <a:xfrm>
            <a:off x="7645400" y="6286500"/>
            <a:ext cx="1498600" cy="5588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bg1">
                    <a:lumMod val="65000"/>
                  </a:schemeClr>
                </a:solidFill>
              </a:rPr>
              <a:t>Next</a:t>
            </a:r>
            <a:endParaRPr lang="en-US" dirty="0">
              <a:solidFill>
                <a:schemeClr val="bg1">
                  <a:lumMod val="65000"/>
                </a:schemeClr>
              </a:solidFill>
            </a:endParaRPr>
          </a:p>
        </p:txBody>
      </p:sp>
      <p:sp>
        <p:nvSpPr>
          <p:cNvPr id="11" name="Action Button: Forward or Next 10">
            <a:hlinkClick r:id="" action="ppaction://hlinkshowjump?jump=nextslide" highlightClick="1"/>
          </p:cNvPr>
          <p:cNvSpPr/>
          <p:nvPr/>
        </p:nvSpPr>
        <p:spPr>
          <a:xfrm>
            <a:off x="8670848" y="6432550"/>
            <a:ext cx="346152" cy="311150"/>
          </a:xfrm>
          <a:prstGeom prst="actionButtonForwardNext">
            <a:avLst/>
          </a:prstGeom>
          <a:solidFill>
            <a:srgbClr val="FFFFFF">
              <a:alpha val="6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8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5" name="Group 4"/>
          <p:cNvGrpSpPr/>
          <p:nvPr/>
        </p:nvGrpSpPr>
        <p:grpSpPr>
          <a:xfrm>
            <a:off x="0" y="0"/>
            <a:ext cx="9144000" cy="6445250"/>
            <a:chOff x="0" y="0"/>
            <a:chExt cx="9144000" cy="6445250"/>
          </a:xfrm>
        </p:grpSpPr>
        <p:pic>
          <p:nvPicPr>
            <p:cNvPr id="3" name="Picture 2" descr="Picture 5.png"/>
            <p:cNvPicPr>
              <a:picLocks noChangeAspect="1"/>
            </p:cNvPicPr>
            <p:nvPr/>
          </p:nvPicPr>
          <p:blipFill>
            <a:blip r:embed="rId3"/>
            <a:stretch>
              <a:fillRect/>
            </a:stretch>
          </p:blipFill>
          <p:spPr>
            <a:xfrm>
              <a:off x="0" y="0"/>
              <a:ext cx="9144000" cy="6445250"/>
            </a:xfrm>
            <a:prstGeom prst="rect">
              <a:avLst/>
            </a:prstGeom>
          </p:spPr>
        </p:pic>
        <p:pic>
          <p:nvPicPr>
            <p:cNvPr id="4" name="Picture 3" descr="Picture 1.png"/>
            <p:cNvPicPr>
              <a:picLocks noChangeAspect="1"/>
            </p:cNvPicPr>
            <p:nvPr/>
          </p:nvPicPr>
          <p:blipFill>
            <a:blip r:embed="rId4"/>
            <a:stretch>
              <a:fillRect/>
            </a:stretch>
          </p:blipFill>
          <p:spPr>
            <a:xfrm>
              <a:off x="1754212" y="1054650"/>
              <a:ext cx="1579641" cy="249417"/>
            </a:xfrm>
            <a:prstGeom prst="rect">
              <a:avLst/>
            </a:prstGeom>
          </p:spPr>
        </p:pic>
      </p:grpSp>
      <p:sp>
        <p:nvSpPr>
          <p:cNvPr id="6" name="Action Button: Custom 5">
            <a:hlinkClick r:id="rId5" action="ppaction://hlinksldjump" highlightClick="1"/>
          </p:cNvPr>
          <p:cNvSpPr/>
          <p:nvPr/>
        </p:nvSpPr>
        <p:spPr>
          <a:xfrm>
            <a:off x="1444363" y="1054650"/>
            <a:ext cx="1889490" cy="249417"/>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Action Button: Custom 6">
            <a:hlinkClick r:id="rId6" action="ppaction://hlinksldjump" highlightClick="1"/>
          </p:cNvPr>
          <p:cNvSpPr/>
          <p:nvPr/>
        </p:nvSpPr>
        <p:spPr>
          <a:xfrm>
            <a:off x="1444363" y="1799206"/>
            <a:ext cx="1717938" cy="201044"/>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Action Button: Custom 7">
            <a:hlinkClick r:id="rId7" action="ppaction://hlinksldjump" highlightClick="1"/>
          </p:cNvPr>
          <p:cNvSpPr/>
          <p:nvPr/>
        </p:nvSpPr>
        <p:spPr>
          <a:xfrm>
            <a:off x="1444363" y="2000250"/>
            <a:ext cx="2073537" cy="22225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Action Button: Custom 8">
            <a:hlinkClick r:id="rId8" action="ppaction://hlinksldjump" highlightClick="1"/>
          </p:cNvPr>
          <p:cNvSpPr/>
          <p:nvPr/>
        </p:nvSpPr>
        <p:spPr>
          <a:xfrm>
            <a:off x="1444363" y="2222500"/>
            <a:ext cx="1889490" cy="2540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Action Button: Custom 9">
            <a:hlinkClick r:id="rId9" action="ppaction://hlinksldjump" highlightClick="1"/>
          </p:cNvPr>
          <p:cNvSpPr/>
          <p:nvPr/>
        </p:nvSpPr>
        <p:spPr>
          <a:xfrm>
            <a:off x="1444363" y="2476500"/>
            <a:ext cx="1717938" cy="2286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Action Button: Custom 10">
            <a:hlinkClick r:id="" action="ppaction://hlinkshowjump?jump=nextslide" highlightClick="1"/>
          </p:cNvPr>
          <p:cNvSpPr/>
          <p:nvPr/>
        </p:nvSpPr>
        <p:spPr>
          <a:xfrm>
            <a:off x="7645400" y="6286500"/>
            <a:ext cx="1498600" cy="5588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bg1">
                    <a:lumMod val="65000"/>
                  </a:schemeClr>
                </a:solidFill>
              </a:rPr>
              <a:t>Next</a:t>
            </a:r>
            <a:endParaRPr lang="en-US" dirty="0">
              <a:solidFill>
                <a:schemeClr val="bg1">
                  <a:lumMod val="65000"/>
                </a:schemeClr>
              </a:solidFill>
            </a:endParaRPr>
          </a:p>
        </p:txBody>
      </p:sp>
      <p:sp>
        <p:nvSpPr>
          <p:cNvPr id="12" name="Action Button: Forward or Next 11">
            <a:hlinkClick r:id="" action="ppaction://hlinkshowjump?jump=nextslide" highlightClick="1"/>
          </p:cNvPr>
          <p:cNvSpPr/>
          <p:nvPr/>
        </p:nvSpPr>
        <p:spPr>
          <a:xfrm>
            <a:off x="8670848" y="6432550"/>
            <a:ext cx="346152" cy="311150"/>
          </a:xfrm>
          <a:prstGeom prst="actionButtonForwardNext">
            <a:avLst/>
          </a:prstGeom>
          <a:solidFill>
            <a:srgbClr val="FFFFFF">
              <a:alpha val="6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85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5" name="Group 4"/>
          <p:cNvGrpSpPr/>
          <p:nvPr/>
        </p:nvGrpSpPr>
        <p:grpSpPr>
          <a:xfrm>
            <a:off x="-1" y="0"/>
            <a:ext cx="9144001" cy="6445250"/>
            <a:chOff x="-1" y="0"/>
            <a:chExt cx="9144001" cy="6445250"/>
          </a:xfrm>
        </p:grpSpPr>
        <p:pic>
          <p:nvPicPr>
            <p:cNvPr id="3" name="Picture 2" descr="Picture 6.png"/>
            <p:cNvPicPr>
              <a:picLocks noChangeAspect="1"/>
            </p:cNvPicPr>
            <p:nvPr/>
          </p:nvPicPr>
          <p:blipFill>
            <a:blip r:embed="rId3"/>
            <a:stretch>
              <a:fillRect/>
            </a:stretch>
          </p:blipFill>
          <p:spPr>
            <a:xfrm>
              <a:off x="-1" y="0"/>
              <a:ext cx="9144001" cy="6445250"/>
            </a:xfrm>
            <a:prstGeom prst="rect">
              <a:avLst/>
            </a:prstGeom>
          </p:spPr>
        </p:pic>
        <p:pic>
          <p:nvPicPr>
            <p:cNvPr id="4" name="Picture 3" descr="Picture 1.png"/>
            <p:cNvPicPr>
              <a:picLocks noChangeAspect="1"/>
            </p:cNvPicPr>
            <p:nvPr/>
          </p:nvPicPr>
          <p:blipFill>
            <a:blip r:embed="rId4"/>
            <a:stretch>
              <a:fillRect/>
            </a:stretch>
          </p:blipFill>
          <p:spPr>
            <a:xfrm>
              <a:off x="1754212" y="1054650"/>
              <a:ext cx="1579641" cy="249417"/>
            </a:xfrm>
            <a:prstGeom prst="rect">
              <a:avLst/>
            </a:prstGeom>
          </p:spPr>
        </p:pic>
      </p:grpSp>
      <p:sp>
        <p:nvSpPr>
          <p:cNvPr id="6" name="Action Button: Custom 5">
            <a:hlinkClick r:id="rId5" action="ppaction://hlinksldjump" highlightClick="1"/>
          </p:cNvPr>
          <p:cNvSpPr/>
          <p:nvPr/>
        </p:nvSpPr>
        <p:spPr>
          <a:xfrm>
            <a:off x="1444363" y="1054650"/>
            <a:ext cx="1889490" cy="249417"/>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Action Button: Custom 6">
            <a:hlinkClick r:id="rId6" action="ppaction://hlinksldjump" highlightClick="1"/>
          </p:cNvPr>
          <p:cNvSpPr/>
          <p:nvPr/>
        </p:nvSpPr>
        <p:spPr>
          <a:xfrm>
            <a:off x="1444363" y="1799206"/>
            <a:ext cx="1717938" cy="201044"/>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Action Button: Custom 7">
            <a:hlinkClick r:id="rId7" action="ppaction://hlinksldjump" highlightClick="1"/>
          </p:cNvPr>
          <p:cNvSpPr/>
          <p:nvPr/>
        </p:nvSpPr>
        <p:spPr>
          <a:xfrm>
            <a:off x="1444363" y="2000250"/>
            <a:ext cx="2073537" cy="22225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Action Button: Custom 8">
            <a:hlinkClick r:id="rId8" action="ppaction://hlinksldjump" highlightClick="1"/>
          </p:cNvPr>
          <p:cNvSpPr/>
          <p:nvPr/>
        </p:nvSpPr>
        <p:spPr>
          <a:xfrm>
            <a:off x="1444363" y="2222500"/>
            <a:ext cx="1889490" cy="2540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Action Button: Custom 9">
            <a:hlinkClick r:id="rId9" action="ppaction://hlinksldjump" highlightClick="1"/>
          </p:cNvPr>
          <p:cNvSpPr/>
          <p:nvPr/>
        </p:nvSpPr>
        <p:spPr>
          <a:xfrm>
            <a:off x="1444363" y="2476500"/>
            <a:ext cx="1717938" cy="2286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Action Button: Custom 10">
            <a:hlinkClick r:id="rId10" action="ppaction://hlinksldjump" highlightClick="1"/>
          </p:cNvPr>
          <p:cNvSpPr/>
          <p:nvPr/>
        </p:nvSpPr>
        <p:spPr>
          <a:xfrm>
            <a:off x="3924300" y="1054650"/>
            <a:ext cx="1663700" cy="249417"/>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Action Button: Custom 11">
            <a:hlinkClick r:id="" action="ppaction://hlinkshowjump?jump=nextslide" highlightClick="1"/>
          </p:cNvPr>
          <p:cNvSpPr/>
          <p:nvPr/>
        </p:nvSpPr>
        <p:spPr>
          <a:xfrm>
            <a:off x="7645400" y="6286500"/>
            <a:ext cx="1498600" cy="5588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bg1">
                    <a:lumMod val="65000"/>
                  </a:schemeClr>
                </a:solidFill>
              </a:rPr>
              <a:t>Next</a:t>
            </a:r>
            <a:endParaRPr lang="en-US" dirty="0">
              <a:solidFill>
                <a:schemeClr val="bg1">
                  <a:lumMod val="65000"/>
                </a:schemeClr>
              </a:solidFill>
            </a:endParaRPr>
          </a:p>
        </p:txBody>
      </p:sp>
      <p:sp>
        <p:nvSpPr>
          <p:cNvPr id="13" name="Action Button: Forward or Next 12">
            <a:hlinkClick r:id="" action="ppaction://hlinkshowjump?jump=nextslide" highlightClick="1"/>
          </p:cNvPr>
          <p:cNvSpPr/>
          <p:nvPr/>
        </p:nvSpPr>
        <p:spPr>
          <a:xfrm>
            <a:off x="8670848" y="6432550"/>
            <a:ext cx="346152" cy="311150"/>
          </a:xfrm>
          <a:prstGeom prst="actionButtonForwardNext">
            <a:avLst/>
          </a:prstGeom>
          <a:solidFill>
            <a:srgbClr val="FFFFFF">
              <a:alpha val="6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85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4" name="Group 3"/>
          <p:cNvGrpSpPr/>
          <p:nvPr/>
        </p:nvGrpSpPr>
        <p:grpSpPr>
          <a:xfrm>
            <a:off x="0" y="0"/>
            <a:ext cx="9144000" cy="6445250"/>
            <a:chOff x="0" y="0"/>
            <a:chExt cx="9144000" cy="6445250"/>
          </a:xfrm>
        </p:grpSpPr>
        <p:pic>
          <p:nvPicPr>
            <p:cNvPr id="2" name="Picture 1" descr="Picture 7.png"/>
            <p:cNvPicPr>
              <a:picLocks noChangeAspect="1"/>
            </p:cNvPicPr>
            <p:nvPr/>
          </p:nvPicPr>
          <p:blipFill>
            <a:blip r:embed="rId3"/>
            <a:stretch>
              <a:fillRect/>
            </a:stretch>
          </p:blipFill>
          <p:spPr>
            <a:xfrm>
              <a:off x="0" y="0"/>
              <a:ext cx="9144000" cy="6445250"/>
            </a:xfrm>
            <a:prstGeom prst="rect">
              <a:avLst/>
            </a:prstGeom>
          </p:spPr>
        </p:pic>
        <p:pic>
          <p:nvPicPr>
            <p:cNvPr id="3" name="Picture 2" descr="Picture 1.png"/>
            <p:cNvPicPr>
              <a:picLocks noChangeAspect="1"/>
            </p:cNvPicPr>
            <p:nvPr/>
          </p:nvPicPr>
          <p:blipFill>
            <a:blip r:embed="rId4"/>
            <a:stretch>
              <a:fillRect/>
            </a:stretch>
          </p:blipFill>
          <p:spPr>
            <a:xfrm>
              <a:off x="1754212" y="1054650"/>
              <a:ext cx="1579641" cy="249417"/>
            </a:xfrm>
            <a:prstGeom prst="rect">
              <a:avLst/>
            </a:prstGeom>
          </p:spPr>
        </p:pic>
      </p:grpSp>
      <p:sp>
        <p:nvSpPr>
          <p:cNvPr id="5" name="Action Button: Custom 4">
            <a:hlinkClick r:id="rId5" action="ppaction://hlinksldjump" highlightClick="1"/>
          </p:cNvPr>
          <p:cNvSpPr/>
          <p:nvPr/>
        </p:nvSpPr>
        <p:spPr>
          <a:xfrm>
            <a:off x="1444363" y="1054650"/>
            <a:ext cx="1889490" cy="249417"/>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Action Button: Custom 5">
            <a:hlinkClick r:id="rId6" action="ppaction://hlinksldjump" highlightClick="1"/>
          </p:cNvPr>
          <p:cNvSpPr/>
          <p:nvPr/>
        </p:nvSpPr>
        <p:spPr>
          <a:xfrm>
            <a:off x="1444363" y="1799206"/>
            <a:ext cx="1717938" cy="201044"/>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Action Button: Custom 6">
            <a:hlinkClick r:id="rId7" action="ppaction://hlinksldjump" highlightClick="1"/>
          </p:cNvPr>
          <p:cNvSpPr/>
          <p:nvPr/>
        </p:nvSpPr>
        <p:spPr>
          <a:xfrm>
            <a:off x="1444363" y="2000250"/>
            <a:ext cx="2073537" cy="22225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Action Button: Custom 7">
            <a:hlinkClick r:id="rId8" action="ppaction://hlinksldjump" highlightClick="1"/>
          </p:cNvPr>
          <p:cNvSpPr/>
          <p:nvPr/>
        </p:nvSpPr>
        <p:spPr>
          <a:xfrm>
            <a:off x="1444363" y="2222500"/>
            <a:ext cx="1889490" cy="2540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Action Button: Custom 8">
            <a:hlinkClick r:id="rId9" action="ppaction://hlinksldjump" highlightClick="1"/>
          </p:cNvPr>
          <p:cNvSpPr/>
          <p:nvPr/>
        </p:nvSpPr>
        <p:spPr>
          <a:xfrm>
            <a:off x="1444363" y="2476500"/>
            <a:ext cx="1717938" cy="2286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Action Button: Custom 9">
            <a:hlinkClick r:id="rId10" action="ppaction://hlinksldjump" highlightClick="1"/>
          </p:cNvPr>
          <p:cNvSpPr/>
          <p:nvPr/>
        </p:nvSpPr>
        <p:spPr>
          <a:xfrm>
            <a:off x="3924300" y="1054650"/>
            <a:ext cx="1663700" cy="249417"/>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Action Button: Custom 10">
            <a:hlinkClick r:id="rId11" action="ppaction://hlinksldjump" highlightClick="1"/>
          </p:cNvPr>
          <p:cNvSpPr/>
          <p:nvPr/>
        </p:nvSpPr>
        <p:spPr>
          <a:xfrm>
            <a:off x="3924300" y="1735706"/>
            <a:ext cx="1866900" cy="201044"/>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Action Button: Custom 11">
            <a:hlinkClick r:id="" action="ppaction://hlinkshowjump?jump=nextslide" highlightClick="1"/>
          </p:cNvPr>
          <p:cNvSpPr/>
          <p:nvPr/>
        </p:nvSpPr>
        <p:spPr>
          <a:xfrm>
            <a:off x="7645400" y="6286500"/>
            <a:ext cx="1498600" cy="558800"/>
          </a:xfrm>
          <a:prstGeom prst="actionButtonBlank">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bg1">
                    <a:lumMod val="65000"/>
                  </a:schemeClr>
                </a:solidFill>
              </a:rPr>
              <a:t>Next</a:t>
            </a:r>
            <a:endParaRPr lang="en-US" dirty="0">
              <a:solidFill>
                <a:schemeClr val="bg1">
                  <a:lumMod val="65000"/>
                </a:schemeClr>
              </a:solidFill>
            </a:endParaRPr>
          </a:p>
        </p:txBody>
      </p:sp>
      <p:sp>
        <p:nvSpPr>
          <p:cNvPr id="13" name="Action Button: Forward or Next 12">
            <a:hlinkClick r:id="" action="ppaction://hlinkshowjump?jump=nextslide" highlightClick="1"/>
          </p:cNvPr>
          <p:cNvSpPr/>
          <p:nvPr/>
        </p:nvSpPr>
        <p:spPr>
          <a:xfrm>
            <a:off x="8670848" y="6432550"/>
            <a:ext cx="346152" cy="311150"/>
          </a:xfrm>
          <a:prstGeom prst="actionButtonForwardNext">
            <a:avLst/>
          </a:prstGeom>
          <a:solidFill>
            <a:srgbClr val="FFFFFF">
              <a:alpha val="6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85000"/>
                </a:schemeClr>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45137</TotalTime>
  <Words>6308</Words>
  <Application>Microsoft Macintosh PowerPoint</Application>
  <PresentationFormat>On-screen Show (4:3)</PresentationFormat>
  <Paragraphs>230</Paragraphs>
  <Slides>40</Slides>
  <Notes>40</Notes>
  <HiddenSlides>0</HiddenSlides>
  <MMClips>0</MMClips>
  <ScaleCrop>false</ScaleCrop>
  <HeadingPairs>
    <vt:vector size="4" baseType="variant">
      <vt:variant>
        <vt:lpstr>Design Template</vt:lpstr>
      </vt:variant>
      <vt:variant>
        <vt:i4>1</vt:i4>
      </vt:variant>
      <vt:variant>
        <vt:lpstr>Slide Titles</vt:lpstr>
      </vt:variant>
      <vt:variant>
        <vt:i4>40</vt:i4>
      </vt:variant>
    </vt:vector>
  </HeadingPairs>
  <TitlesOfParts>
    <vt:vector size="41" baseType="lpstr">
      <vt:lpstr>Office Theme</vt:lpstr>
      <vt:lpstr>Climate Change: Present, Past, and Future</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vector>
  </TitlesOfParts>
  <Company>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LuAnn Dahlman</dc:creator>
  <cp:lastModifiedBy>LuAnn Dahlman</cp:lastModifiedBy>
  <cp:revision>47</cp:revision>
  <dcterms:created xsi:type="dcterms:W3CDTF">2011-03-06T13:59:22Z</dcterms:created>
  <dcterms:modified xsi:type="dcterms:W3CDTF">2011-03-06T15:32:31Z</dcterms:modified>
</cp:coreProperties>
</file>